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4667" autoAdjust="0"/>
  </p:normalViewPr>
  <p:slideViewPr>
    <p:cSldViewPr snapToGrid="0">
      <p:cViewPr varScale="1">
        <p:scale>
          <a:sx n="85" d="100"/>
          <a:sy n="85" d="100"/>
        </p:scale>
        <p:origin x="77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850" b="1" i="0" u="none" strike="noStrike" baseline="0">
                <a:solidFill>
                  <a:srgbClr val="000000"/>
                </a:solidFill>
                <a:latin typeface="Arial"/>
                <a:ea typeface="Arial"/>
                <a:cs typeface="Arial"/>
              </a:defRPr>
            </a:pPr>
            <a:r>
              <a:rPr lang="en-US"/>
              <a:t>Income Breakdown (5 Miles)</a:t>
            </a:r>
          </a:p>
        </c:rich>
      </c:tx>
      <c:layout>
        <c:manualLayout>
          <c:xMode val="edge"/>
          <c:yMode val="edge"/>
          <c:x val="0.37668161434977576"/>
          <c:y val="3.5143769968051117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7.3991031390134535E-2"/>
          <c:y val="0.39297185904405924"/>
          <c:w val="0.56726457399103136"/>
          <c:h val="0.31948931629598315"/>
        </c:manualLayout>
      </c:layout>
      <c:pie3DChart>
        <c:varyColors val="1"/>
        <c:ser>
          <c:idx val="0"/>
          <c:order val="0"/>
          <c:spPr>
            <a:solidFill>
              <a:srgbClr val="9999FF"/>
            </a:solidFill>
            <a:ln w="12700">
              <a:solidFill>
                <a:srgbClr val="000000"/>
              </a:solidFill>
              <a:prstDash val="solid"/>
            </a:ln>
          </c:spPr>
          <c:dPt>
            <c:idx val="0"/>
            <c:bubble3D val="0"/>
            <c:extLst>
              <c:ext xmlns:c16="http://schemas.microsoft.com/office/drawing/2014/chart" uri="{C3380CC4-5D6E-409C-BE32-E72D297353CC}">
                <c16:uniqueId val="{00000000-5550-417C-94AD-28574AE14488}"/>
              </c:ext>
            </c:extLst>
          </c:dPt>
          <c:dPt>
            <c:idx val="1"/>
            <c:bubble3D val="0"/>
            <c:spPr>
              <a:solidFill>
                <a:srgbClr val="FF0000"/>
              </a:solidFill>
              <a:ln w="12700">
                <a:solidFill>
                  <a:srgbClr val="000000"/>
                </a:solidFill>
                <a:prstDash val="solid"/>
              </a:ln>
            </c:spPr>
            <c:extLst>
              <c:ext xmlns:c16="http://schemas.microsoft.com/office/drawing/2014/chart" uri="{C3380CC4-5D6E-409C-BE32-E72D297353CC}">
                <c16:uniqueId val="{00000002-5550-417C-94AD-28574AE14488}"/>
              </c:ext>
            </c:extLst>
          </c:dPt>
          <c:dPt>
            <c:idx val="2"/>
            <c:bubble3D val="0"/>
            <c:spPr>
              <a:solidFill>
                <a:srgbClr val="FFFF00"/>
              </a:solidFill>
              <a:ln w="12700">
                <a:solidFill>
                  <a:srgbClr val="000000"/>
                </a:solidFill>
                <a:prstDash val="solid"/>
              </a:ln>
            </c:spPr>
            <c:extLst>
              <c:ext xmlns:c16="http://schemas.microsoft.com/office/drawing/2014/chart" uri="{C3380CC4-5D6E-409C-BE32-E72D297353CC}">
                <c16:uniqueId val="{00000004-5550-417C-94AD-28574AE14488}"/>
              </c:ext>
            </c:extLst>
          </c:dPt>
          <c:dPt>
            <c:idx val="3"/>
            <c:bubble3D val="0"/>
            <c:spPr>
              <a:solidFill>
                <a:srgbClr val="0000FF"/>
              </a:solidFill>
              <a:ln w="12700">
                <a:solidFill>
                  <a:srgbClr val="000000"/>
                </a:solidFill>
                <a:prstDash val="solid"/>
              </a:ln>
            </c:spPr>
            <c:extLst>
              <c:ext xmlns:c16="http://schemas.microsoft.com/office/drawing/2014/chart" uri="{C3380CC4-5D6E-409C-BE32-E72D297353CC}">
                <c16:uniqueId val="{00000006-5550-417C-94AD-28574AE14488}"/>
              </c:ext>
            </c:extLst>
          </c:dPt>
          <c:dPt>
            <c:idx val="4"/>
            <c:bubble3D val="0"/>
            <c:spPr>
              <a:solidFill>
                <a:srgbClr val="339966"/>
              </a:solidFill>
              <a:ln w="12700">
                <a:solidFill>
                  <a:srgbClr val="000000"/>
                </a:solidFill>
                <a:prstDash val="solid"/>
              </a:ln>
            </c:spPr>
            <c:extLst>
              <c:ext xmlns:c16="http://schemas.microsoft.com/office/drawing/2014/chart" uri="{C3380CC4-5D6E-409C-BE32-E72D297353CC}">
                <c16:uniqueId val="{00000008-5550-417C-94AD-28574AE14488}"/>
              </c:ext>
            </c:extLst>
          </c:dPt>
          <c:dPt>
            <c:idx val="5"/>
            <c:bubble3D val="0"/>
            <c:spPr>
              <a:solidFill>
                <a:srgbClr val="FF8080"/>
              </a:solidFill>
              <a:ln w="12700">
                <a:solidFill>
                  <a:srgbClr val="000000"/>
                </a:solidFill>
                <a:prstDash val="solid"/>
              </a:ln>
            </c:spPr>
            <c:extLst>
              <c:ext xmlns:c16="http://schemas.microsoft.com/office/drawing/2014/chart" uri="{C3380CC4-5D6E-409C-BE32-E72D297353CC}">
                <c16:uniqueId val="{0000000A-5550-417C-94AD-28574AE14488}"/>
              </c:ext>
            </c:extLst>
          </c:dPt>
          <c:dPt>
            <c:idx val="6"/>
            <c:bubble3D val="0"/>
            <c:spPr>
              <a:solidFill>
                <a:srgbClr val="666699"/>
              </a:solidFill>
              <a:ln w="12700">
                <a:solidFill>
                  <a:srgbClr val="000000"/>
                </a:solidFill>
                <a:prstDash val="solid"/>
              </a:ln>
            </c:spPr>
            <c:extLst>
              <c:ext xmlns:c16="http://schemas.microsoft.com/office/drawing/2014/chart" uri="{C3380CC4-5D6E-409C-BE32-E72D297353CC}">
                <c16:uniqueId val="{0000000C-5550-417C-94AD-28574AE14488}"/>
              </c:ext>
            </c:extLst>
          </c:dPt>
          <c:dPt>
            <c:idx val="7"/>
            <c:bubble3D val="0"/>
            <c:spPr>
              <a:solidFill>
                <a:srgbClr val="CCCCFF"/>
              </a:solidFill>
              <a:ln w="12700">
                <a:solidFill>
                  <a:srgbClr val="000000"/>
                </a:solidFill>
                <a:prstDash val="solid"/>
              </a:ln>
            </c:spPr>
            <c:extLst>
              <c:ext xmlns:c16="http://schemas.microsoft.com/office/drawing/2014/chart" uri="{C3380CC4-5D6E-409C-BE32-E72D297353CC}">
                <c16:uniqueId val="{0000000E-5550-417C-94AD-28574AE14488}"/>
              </c:ext>
            </c:extLst>
          </c:dPt>
          <c:dLbls>
            <c:dLbl>
              <c:idx val="3"/>
              <c:tx>
                <c:rich>
                  <a:bodyPr/>
                  <a:lstStyle/>
                  <a:p>
                    <a:fld id="{D24D377E-02A4-45E6-B1BE-21D0A20E2D38}" type="VALUE">
                      <a:rPr lang="en-US">
                        <a:solidFill>
                          <a:schemeClr val="bg1"/>
                        </a:solidFill>
                      </a:rPr>
                      <a:pPr/>
                      <a:t>[VALUE]</a:t>
                    </a:fld>
                    <a:endParaRPr lang="en-US"/>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5550-417C-94AD-28574AE14488}"/>
                </c:ext>
              </c:extLst>
            </c:dLbl>
            <c:spPr>
              <a:noFill/>
              <a:ln>
                <a:noFill/>
              </a:ln>
              <a:effectLst/>
            </c:spPr>
            <c:dLblPos val="bestFit"/>
            <c:showLegendKey val="0"/>
            <c:showVal val="1"/>
            <c:showCatName val="0"/>
            <c:showSerName val="0"/>
            <c:showPercent val="0"/>
            <c:showBubbleSize val="0"/>
            <c:showLeaderLines val="1"/>
            <c:extLst>
              <c:ext xmlns:c15="http://schemas.microsoft.com/office/drawing/2012/chart" uri="{CE6537A1-D6FC-4f65-9D91-7224C49458BB}"/>
            </c:extLst>
          </c:dLbls>
          <c:cat>
            <c:strRef>
              <c:f>'Demographics - Editable'!$A$5:$A$12</c:f>
              <c:strCache>
                <c:ptCount val="8"/>
                <c:pt idx="0">
                  <c:v>Under $20,000</c:v>
                </c:pt>
                <c:pt idx="1">
                  <c:v>$30,000 to $40,000</c:v>
                </c:pt>
                <c:pt idx="2">
                  <c:v>$40,000 to $50,000</c:v>
                </c:pt>
                <c:pt idx="3">
                  <c:v>$50,000 to $75,000</c:v>
                </c:pt>
                <c:pt idx="4">
                  <c:v>$75,000 to $125,000</c:v>
                </c:pt>
                <c:pt idx="5">
                  <c:v>$125,000 to $150,000</c:v>
                </c:pt>
                <c:pt idx="6">
                  <c:v>$150,000 to $200,000</c:v>
                </c:pt>
                <c:pt idx="7">
                  <c:v>Over $200,000</c:v>
                </c:pt>
              </c:strCache>
            </c:strRef>
          </c:cat>
          <c:val>
            <c:numRef>
              <c:f>'Demographics - Editable'!$B$5:$B$12</c:f>
              <c:numCache>
                <c:formatCode>0.00%</c:formatCode>
                <c:ptCount val="8"/>
                <c:pt idx="0">
                  <c:v>0.25</c:v>
                </c:pt>
                <c:pt idx="1">
                  <c:v>0.15</c:v>
                </c:pt>
                <c:pt idx="2">
                  <c:v>0.1</c:v>
                </c:pt>
                <c:pt idx="3">
                  <c:v>0.2</c:v>
                </c:pt>
                <c:pt idx="4">
                  <c:v>0.12</c:v>
                </c:pt>
                <c:pt idx="5">
                  <c:v>0.15</c:v>
                </c:pt>
                <c:pt idx="6">
                  <c:v>0.02</c:v>
                </c:pt>
                <c:pt idx="7">
                  <c:v>0.01</c:v>
                </c:pt>
              </c:numCache>
            </c:numRef>
          </c:val>
          <c:extLst>
            <c:ext xmlns:c16="http://schemas.microsoft.com/office/drawing/2014/chart" uri="{C3380CC4-5D6E-409C-BE32-E72D297353CC}">
              <c16:uniqueId val="{0000000F-5550-417C-94AD-28574AE14488}"/>
            </c:ext>
          </c:extLst>
        </c:ser>
        <c:dLbls>
          <c:dLblPos val="bestFit"/>
          <c:showLegendKey val="0"/>
          <c:showVal val="1"/>
          <c:showCatName val="0"/>
          <c:showSerName val="0"/>
          <c:showPercent val="0"/>
          <c:showBubbleSize val="0"/>
          <c:showLeaderLines val="1"/>
        </c:dLbls>
      </c:pie3DChart>
      <c:spPr>
        <a:noFill/>
        <a:ln w="25400">
          <a:noFill/>
        </a:ln>
      </c:spPr>
    </c:plotArea>
    <c:legend>
      <c:legendPos val="r"/>
      <c:layout>
        <c:manualLayout>
          <c:xMode val="edge"/>
          <c:yMode val="edge"/>
          <c:x val="0.70627802690582964"/>
          <c:y val="0.30990448877596372"/>
          <c:w val="0.27578475336322872"/>
          <c:h val="0.48881856221646419"/>
        </c:manualLayout>
      </c:layout>
      <c:overlay val="0"/>
      <c:spPr>
        <a:solidFill>
          <a:srgbClr val="FFFFFF"/>
        </a:solidFill>
        <a:ln w="3175">
          <a:solidFill>
            <a:srgbClr val="000000"/>
          </a:solidFill>
          <a:prstDash val="solid"/>
        </a:ln>
      </c:spPr>
      <c:txPr>
        <a:bodyPr/>
        <a:lstStyle/>
        <a:p>
          <a:pPr>
            <a:defRPr sz="73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6350">
      <a:noFill/>
    </a:ln>
  </c:spPr>
  <c:txPr>
    <a:bodyPr/>
    <a:lstStyle/>
    <a:p>
      <a:pPr>
        <a:defRPr sz="800" b="0" i="0" u="none" strike="noStrike" baseline="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850" b="1" i="0" u="none" strike="noStrike" baseline="0">
                <a:solidFill>
                  <a:srgbClr val="000000"/>
                </a:solidFill>
                <a:latin typeface="Arial"/>
                <a:ea typeface="Arial"/>
                <a:cs typeface="Arial"/>
              </a:defRPr>
            </a:pPr>
            <a:r>
              <a:rPr lang="en-US"/>
              <a:t>Age Brekdown (5 Miles)</a:t>
            </a:r>
          </a:p>
        </c:rich>
      </c:tx>
      <c:layout>
        <c:manualLayout>
          <c:xMode val="edge"/>
          <c:yMode val="edge"/>
          <c:x val="0.37668166479190102"/>
          <c:y val="3.5143607049118855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7.3991031390134535E-2"/>
          <c:y val="0.39297185904405924"/>
          <c:w val="0.56726457399103136"/>
          <c:h val="0.31948931629598315"/>
        </c:manualLayout>
      </c:layout>
      <c:pie3DChart>
        <c:varyColors val="1"/>
        <c:ser>
          <c:idx val="0"/>
          <c:order val="0"/>
          <c:spPr>
            <a:solidFill>
              <a:srgbClr val="9999FF"/>
            </a:solidFill>
            <a:ln w="12700">
              <a:solidFill>
                <a:srgbClr val="000000"/>
              </a:solidFill>
              <a:prstDash val="solid"/>
            </a:ln>
          </c:spPr>
          <c:dPt>
            <c:idx val="0"/>
            <c:bubble3D val="0"/>
            <c:extLst>
              <c:ext xmlns:c16="http://schemas.microsoft.com/office/drawing/2014/chart" uri="{C3380CC4-5D6E-409C-BE32-E72D297353CC}">
                <c16:uniqueId val="{00000000-CB5B-4413-9441-059C530807E1}"/>
              </c:ext>
            </c:extLst>
          </c:dPt>
          <c:dPt>
            <c:idx val="1"/>
            <c:bubble3D val="0"/>
            <c:spPr>
              <a:solidFill>
                <a:srgbClr val="FF0000"/>
              </a:solidFill>
              <a:ln w="12700">
                <a:solidFill>
                  <a:srgbClr val="000000"/>
                </a:solidFill>
                <a:prstDash val="solid"/>
              </a:ln>
            </c:spPr>
            <c:extLst>
              <c:ext xmlns:c16="http://schemas.microsoft.com/office/drawing/2014/chart" uri="{C3380CC4-5D6E-409C-BE32-E72D297353CC}">
                <c16:uniqueId val="{00000002-CB5B-4413-9441-059C530807E1}"/>
              </c:ext>
            </c:extLst>
          </c:dPt>
          <c:dPt>
            <c:idx val="2"/>
            <c:bubble3D val="0"/>
            <c:spPr>
              <a:solidFill>
                <a:srgbClr val="FFFF00"/>
              </a:solidFill>
              <a:ln w="12700">
                <a:solidFill>
                  <a:srgbClr val="000000"/>
                </a:solidFill>
                <a:prstDash val="solid"/>
              </a:ln>
            </c:spPr>
            <c:extLst>
              <c:ext xmlns:c16="http://schemas.microsoft.com/office/drawing/2014/chart" uri="{C3380CC4-5D6E-409C-BE32-E72D297353CC}">
                <c16:uniqueId val="{00000004-CB5B-4413-9441-059C530807E1}"/>
              </c:ext>
            </c:extLst>
          </c:dPt>
          <c:dPt>
            <c:idx val="3"/>
            <c:bubble3D val="0"/>
            <c:spPr>
              <a:solidFill>
                <a:srgbClr val="0000FF"/>
              </a:solidFill>
              <a:ln w="12700">
                <a:solidFill>
                  <a:srgbClr val="000000"/>
                </a:solidFill>
                <a:prstDash val="solid"/>
              </a:ln>
            </c:spPr>
            <c:extLst>
              <c:ext xmlns:c16="http://schemas.microsoft.com/office/drawing/2014/chart" uri="{C3380CC4-5D6E-409C-BE32-E72D297353CC}">
                <c16:uniqueId val="{00000006-CB5B-4413-9441-059C530807E1}"/>
              </c:ext>
            </c:extLst>
          </c:dPt>
          <c:dPt>
            <c:idx val="4"/>
            <c:bubble3D val="0"/>
            <c:spPr>
              <a:solidFill>
                <a:srgbClr val="339966"/>
              </a:solidFill>
              <a:ln w="12700">
                <a:solidFill>
                  <a:srgbClr val="000000"/>
                </a:solidFill>
                <a:prstDash val="solid"/>
              </a:ln>
            </c:spPr>
            <c:extLst>
              <c:ext xmlns:c16="http://schemas.microsoft.com/office/drawing/2014/chart" uri="{C3380CC4-5D6E-409C-BE32-E72D297353CC}">
                <c16:uniqueId val="{00000008-CB5B-4413-9441-059C530807E1}"/>
              </c:ext>
            </c:extLst>
          </c:dPt>
          <c:dPt>
            <c:idx val="5"/>
            <c:bubble3D val="0"/>
            <c:spPr>
              <a:solidFill>
                <a:srgbClr val="FF8080"/>
              </a:solidFill>
              <a:ln w="12700">
                <a:solidFill>
                  <a:srgbClr val="000000"/>
                </a:solidFill>
                <a:prstDash val="solid"/>
              </a:ln>
            </c:spPr>
            <c:extLst>
              <c:ext xmlns:c16="http://schemas.microsoft.com/office/drawing/2014/chart" uri="{C3380CC4-5D6E-409C-BE32-E72D297353CC}">
                <c16:uniqueId val="{0000000A-CB5B-4413-9441-059C530807E1}"/>
              </c:ext>
            </c:extLst>
          </c:dPt>
          <c:dPt>
            <c:idx val="6"/>
            <c:bubble3D val="0"/>
            <c:spPr>
              <a:solidFill>
                <a:srgbClr val="666699"/>
              </a:solidFill>
              <a:ln w="12700">
                <a:solidFill>
                  <a:srgbClr val="000000"/>
                </a:solidFill>
                <a:prstDash val="solid"/>
              </a:ln>
            </c:spPr>
            <c:extLst>
              <c:ext xmlns:c16="http://schemas.microsoft.com/office/drawing/2014/chart" uri="{C3380CC4-5D6E-409C-BE32-E72D297353CC}">
                <c16:uniqueId val="{0000000C-CB5B-4413-9441-059C530807E1}"/>
              </c:ext>
            </c:extLst>
          </c:dPt>
          <c:dPt>
            <c:idx val="7"/>
            <c:bubble3D val="0"/>
            <c:spPr>
              <a:solidFill>
                <a:srgbClr val="CCCCFF"/>
              </a:solidFill>
              <a:ln w="12700">
                <a:solidFill>
                  <a:srgbClr val="000000"/>
                </a:solidFill>
                <a:prstDash val="solid"/>
              </a:ln>
            </c:spPr>
            <c:extLst>
              <c:ext xmlns:c16="http://schemas.microsoft.com/office/drawing/2014/chart" uri="{C3380CC4-5D6E-409C-BE32-E72D297353CC}">
                <c16:uniqueId val="{0000000E-CB5B-4413-9441-059C530807E1}"/>
              </c:ext>
            </c:extLst>
          </c:dPt>
          <c:dPt>
            <c:idx val="8"/>
            <c:bubble3D val="0"/>
            <c:extLst>
              <c:ext xmlns:c16="http://schemas.microsoft.com/office/drawing/2014/chart" uri="{C3380CC4-5D6E-409C-BE32-E72D297353CC}">
                <c16:uniqueId val="{0000000F-CB5B-4413-9441-059C530807E1}"/>
              </c:ext>
            </c:extLst>
          </c:dPt>
          <c:dLbls>
            <c:spPr>
              <a:noFill/>
              <a:ln>
                <a:noFill/>
              </a:ln>
              <a:effectLst/>
            </c:sp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'Demographics - Editable'!$A$46:$A$54</c:f>
              <c:strCache>
                <c:ptCount val="9"/>
                <c:pt idx="0">
                  <c:v>9 and Under</c:v>
                </c:pt>
                <c:pt idx="1">
                  <c:v>10 to 19</c:v>
                </c:pt>
                <c:pt idx="2">
                  <c:v>20 to 29</c:v>
                </c:pt>
                <c:pt idx="3">
                  <c:v>30 to 39</c:v>
                </c:pt>
                <c:pt idx="4">
                  <c:v>40 to 49</c:v>
                </c:pt>
                <c:pt idx="5">
                  <c:v>50 to 59</c:v>
                </c:pt>
                <c:pt idx="6">
                  <c:v>60 to 69</c:v>
                </c:pt>
                <c:pt idx="7">
                  <c:v>70 to 79</c:v>
                </c:pt>
                <c:pt idx="8">
                  <c:v>80+</c:v>
                </c:pt>
              </c:strCache>
            </c:strRef>
          </c:cat>
          <c:val>
            <c:numRef>
              <c:f>'Demographics - Editable'!$B$46:$B$54</c:f>
              <c:numCache>
                <c:formatCode>0.00%</c:formatCode>
                <c:ptCount val="9"/>
                <c:pt idx="0">
                  <c:v>0.13400000000000001</c:v>
                </c:pt>
                <c:pt idx="1">
                  <c:v>0.12</c:v>
                </c:pt>
                <c:pt idx="2">
                  <c:v>0.15</c:v>
                </c:pt>
                <c:pt idx="3">
                  <c:v>0.17299999999999999</c:v>
                </c:pt>
                <c:pt idx="4">
                  <c:v>0.14299999999999999</c:v>
                </c:pt>
                <c:pt idx="5">
                  <c:v>0.111</c:v>
                </c:pt>
                <c:pt idx="6">
                  <c:v>8.5999999999999993E-2</c:v>
                </c:pt>
                <c:pt idx="7">
                  <c:v>5.3999999999999999E-2</c:v>
                </c:pt>
                <c:pt idx="8">
                  <c:v>0.03</c:v>
                </c:pt>
              </c:numCache>
            </c:numRef>
          </c:val>
          <c:extLst>
            <c:ext xmlns:c16="http://schemas.microsoft.com/office/drawing/2014/chart" uri="{C3380CC4-5D6E-409C-BE32-E72D297353CC}">
              <c16:uniqueId val="{00000010-CB5B-4413-9441-059C530807E1}"/>
            </c:ext>
          </c:extLst>
        </c:ser>
        <c:dLbls>
          <c:dLblPos val="outEnd"/>
          <c:showLegendKey val="0"/>
          <c:showVal val="1"/>
          <c:showCatName val="0"/>
          <c:showSerName val="0"/>
          <c:showPercent val="0"/>
          <c:showBubbleSize val="0"/>
          <c:showLeaderLines val="1"/>
        </c:dLbls>
      </c:pie3DChart>
      <c:spPr>
        <a:noFill/>
        <a:ln w="25400">
          <a:noFill/>
        </a:ln>
      </c:spPr>
    </c:plotArea>
    <c:legend>
      <c:legendPos val="r"/>
      <c:layout>
        <c:manualLayout>
          <c:xMode val="edge"/>
          <c:yMode val="edge"/>
          <c:x val="0.707589988751406"/>
          <c:y val="0.31111211098612673"/>
          <c:w val="0.27455380577427813"/>
          <c:h val="0.48571595217264513"/>
        </c:manualLayout>
      </c:layout>
      <c:overlay val="0"/>
      <c:spPr>
        <a:solidFill>
          <a:srgbClr val="FFFFFF"/>
        </a:solidFill>
        <a:ln w="3175">
          <a:solidFill>
            <a:srgbClr val="000000"/>
          </a:solidFill>
          <a:prstDash val="solid"/>
        </a:ln>
      </c:spPr>
      <c:txPr>
        <a:bodyPr/>
        <a:lstStyle/>
        <a:p>
          <a:pPr>
            <a:defRPr sz="73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6350">
      <a:noFill/>
    </a:ln>
  </c:spPr>
  <c:txPr>
    <a:bodyPr/>
    <a:lstStyle/>
    <a:p>
      <a:pPr>
        <a:defRPr sz="800" b="0"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850" b="1" i="0" u="none" strike="noStrike" baseline="0">
                <a:solidFill>
                  <a:srgbClr val="000000"/>
                </a:solidFill>
                <a:latin typeface="Arial"/>
                <a:ea typeface="Arial"/>
                <a:cs typeface="Arial"/>
              </a:defRPr>
            </a:pPr>
            <a:r>
              <a:rPr lang="en-US"/>
              <a:t>Education Breakdown (5 Miles)</a:t>
            </a:r>
          </a:p>
        </c:rich>
      </c:tx>
      <c:layout>
        <c:manualLayout>
          <c:xMode val="edge"/>
          <c:yMode val="edge"/>
          <c:x val="0.37668163962726137"/>
          <c:y val="3.514385542571510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7.3991031390134535E-2"/>
          <c:y val="0.39297185904405924"/>
          <c:w val="0.56726457399103136"/>
          <c:h val="0.31948931629598315"/>
        </c:manualLayout>
      </c:layout>
      <c:pie3DChart>
        <c:varyColors val="1"/>
        <c:ser>
          <c:idx val="0"/>
          <c:order val="0"/>
          <c:spPr>
            <a:ln w="12700">
              <a:solidFill>
                <a:srgbClr val="000000"/>
              </a:solidFill>
              <a:prstDash val="solid"/>
            </a:ln>
          </c:spPr>
          <c:dPt>
            <c:idx val="0"/>
            <c:bubble3D val="0"/>
            <c:spPr>
              <a:solidFill>
                <a:srgbClr val="9999FF"/>
              </a:solidFill>
              <a:ln w="12700">
                <a:solidFill>
                  <a:srgbClr val="000000"/>
                </a:solidFill>
                <a:prstDash val="solid"/>
              </a:ln>
            </c:spPr>
            <c:extLst>
              <c:ext xmlns:c16="http://schemas.microsoft.com/office/drawing/2014/chart" uri="{C3380CC4-5D6E-409C-BE32-E72D297353CC}">
                <c16:uniqueId val="{00000001-0175-4086-9048-D71633D50A56}"/>
              </c:ext>
            </c:extLst>
          </c:dPt>
          <c:dPt>
            <c:idx val="1"/>
            <c:bubble3D val="0"/>
            <c:spPr>
              <a:solidFill>
                <a:srgbClr val="FF0000"/>
              </a:solidFill>
              <a:ln w="12700">
                <a:solidFill>
                  <a:srgbClr val="000000"/>
                </a:solidFill>
                <a:prstDash val="solid"/>
              </a:ln>
            </c:spPr>
            <c:extLst>
              <c:ext xmlns:c16="http://schemas.microsoft.com/office/drawing/2014/chart" uri="{C3380CC4-5D6E-409C-BE32-E72D297353CC}">
                <c16:uniqueId val="{00000003-0175-4086-9048-D71633D50A56}"/>
              </c:ext>
            </c:extLst>
          </c:dPt>
          <c:dPt>
            <c:idx val="2"/>
            <c:bubble3D val="0"/>
            <c:spPr>
              <a:solidFill>
                <a:srgbClr val="FFFF00"/>
              </a:solidFill>
              <a:ln w="12700">
                <a:solidFill>
                  <a:srgbClr val="000000"/>
                </a:solidFill>
                <a:prstDash val="solid"/>
              </a:ln>
            </c:spPr>
            <c:extLst>
              <c:ext xmlns:c16="http://schemas.microsoft.com/office/drawing/2014/chart" uri="{C3380CC4-5D6E-409C-BE32-E72D297353CC}">
                <c16:uniqueId val="{00000005-0175-4086-9048-D71633D50A56}"/>
              </c:ext>
            </c:extLst>
          </c:dPt>
          <c:dPt>
            <c:idx val="3"/>
            <c:bubble3D val="0"/>
            <c:spPr>
              <a:solidFill>
                <a:srgbClr val="0000FF"/>
              </a:solidFill>
              <a:ln w="12700">
                <a:solidFill>
                  <a:srgbClr val="000000"/>
                </a:solidFill>
                <a:prstDash val="solid"/>
              </a:ln>
            </c:spPr>
            <c:extLst>
              <c:ext xmlns:c16="http://schemas.microsoft.com/office/drawing/2014/chart" uri="{C3380CC4-5D6E-409C-BE32-E72D297353CC}">
                <c16:uniqueId val="{00000007-0175-4086-9048-D71633D50A56}"/>
              </c:ext>
            </c:extLst>
          </c:dPt>
          <c:dPt>
            <c:idx val="4"/>
            <c:bubble3D val="0"/>
            <c:spPr>
              <a:solidFill>
                <a:srgbClr val="339966"/>
              </a:solidFill>
              <a:ln w="12700">
                <a:solidFill>
                  <a:srgbClr val="000000"/>
                </a:solidFill>
                <a:prstDash val="solid"/>
              </a:ln>
            </c:spPr>
            <c:extLst>
              <c:ext xmlns:c16="http://schemas.microsoft.com/office/drawing/2014/chart" uri="{C3380CC4-5D6E-409C-BE32-E72D297353CC}">
                <c16:uniqueId val="{00000009-0175-4086-9048-D71633D50A56}"/>
              </c:ext>
            </c:extLst>
          </c:dPt>
          <c:dPt>
            <c:idx val="5"/>
            <c:bubble3D val="0"/>
            <c:spPr>
              <a:solidFill>
                <a:srgbClr val="FF8080"/>
              </a:solidFill>
              <a:ln w="12700">
                <a:solidFill>
                  <a:srgbClr val="000000"/>
                </a:solidFill>
                <a:prstDash val="solid"/>
              </a:ln>
            </c:spPr>
            <c:extLst>
              <c:ext xmlns:c16="http://schemas.microsoft.com/office/drawing/2014/chart" uri="{C3380CC4-5D6E-409C-BE32-E72D297353CC}">
                <c16:uniqueId val="{0000000B-0175-4086-9048-D71633D50A56}"/>
              </c:ext>
            </c:extLst>
          </c:dPt>
          <c:dPt>
            <c:idx val="6"/>
            <c:bubble3D val="0"/>
            <c:spPr>
              <a:solidFill>
                <a:srgbClr val="666699"/>
              </a:solidFill>
              <a:ln w="12700">
                <a:solidFill>
                  <a:srgbClr val="000000"/>
                </a:solidFill>
                <a:prstDash val="solid"/>
              </a:ln>
            </c:spPr>
            <c:extLst>
              <c:ext xmlns:c16="http://schemas.microsoft.com/office/drawing/2014/chart" uri="{C3380CC4-5D6E-409C-BE32-E72D297353CC}">
                <c16:uniqueId val="{0000000D-0175-4086-9048-D71633D50A56}"/>
              </c:ext>
            </c:extLst>
          </c:dPt>
          <c:dLbls>
            <c:spPr>
              <a:noFill/>
              <a:ln>
                <a:noFill/>
              </a:ln>
              <a:effectLst/>
            </c:spPr>
            <c:dLblPos val="bestFit"/>
            <c:showLegendKey val="0"/>
            <c:showVal val="1"/>
            <c:showCatName val="0"/>
            <c:showSerName val="0"/>
            <c:showPercent val="0"/>
            <c:showBubbleSize val="0"/>
            <c:showLeaderLines val="1"/>
            <c:extLst>
              <c:ext xmlns:c15="http://schemas.microsoft.com/office/drawing/2012/chart" uri="{CE6537A1-D6FC-4f65-9D91-7224C49458BB}"/>
            </c:extLst>
          </c:dLbls>
          <c:cat>
            <c:strRef>
              <c:f>'Demographics - Editable'!$A$27:$A$33</c:f>
              <c:strCache>
                <c:ptCount val="7"/>
                <c:pt idx="0">
                  <c:v>No High School</c:v>
                </c:pt>
                <c:pt idx="1">
                  <c:v>High School</c:v>
                </c:pt>
                <c:pt idx="2">
                  <c:v>Some College</c:v>
                </c:pt>
                <c:pt idx="3">
                  <c:v>Associate's Degree</c:v>
                </c:pt>
                <c:pt idx="4">
                  <c:v>Bachelor's Degree</c:v>
                </c:pt>
                <c:pt idx="5">
                  <c:v>Master's Degree</c:v>
                </c:pt>
                <c:pt idx="6">
                  <c:v>Prof. Degree or Doctorate</c:v>
                </c:pt>
              </c:strCache>
            </c:strRef>
          </c:cat>
          <c:val>
            <c:numRef>
              <c:f>'Demographics - Editable'!$B$27:$B$33</c:f>
              <c:numCache>
                <c:formatCode>0.00%</c:formatCode>
                <c:ptCount val="7"/>
                <c:pt idx="0">
                  <c:v>0.28599999999999998</c:v>
                </c:pt>
                <c:pt idx="1">
                  <c:v>0.32200000000000001</c:v>
                </c:pt>
                <c:pt idx="2">
                  <c:v>0.14099999999999999</c:v>
                </c:pt>
                <c:pt idx="3">
                  <c:v>6.4000000000000001E-2</c:v>
                </c:pt>
                <c:pt idx="4">
                  <c:v>0.124</c:v>
                </c:pt>
                <c:pt idx="5">
                  <c:v>3.9E-2</c:v>
                </c:pt>
                <c:pt idx="6">
                  <c:v>2.4E-2</c:v>
                </c:pt>
              </c:numCache>
            </c:numRef>
          </c:val>
          <c:extLst>
            <c:ext xmlns:c16="http://schemas.microsoft.com/office/drawing/2014/chart" uri="{C3380CC4-5D6E-409C-BE32-E72D297353CC}">
              <c16:uniqueId val="{0000000E-0175-4086-9048-D71633D50A56}"/>
            </c:ext>
          </c:extLst>
        </c:ser>
        <c:dLbls>
          <c:dLblPos val="bestFit"/>
          <c:showLegendKey val="0"/>
          <c:showVal val="1"/>
          <c:showCatName val="0"/>
          <c:showSerName val="0"/>
          <c:showPercent val="0"/>
          <c:showBubbleSize val="0"/>
          <c:showLeaderLines val="1"/>
        </c:dLbls>
      </c:pie3DChart>
      <c:spPr>
        <a:noFill/>
        <a:ln w="25400">
          <a:noFill/>
        </a:ln>
      </c:spPr>
    </c:plotArea>
    <c:legend>
      <c:legendPos val="r"/>
      <c:layout>
        <c:manualLayout>
          <c:xMode val="edge"/>
          <c:yMode val="edge"/>
          <c:x val="0.67114258368710622"/>
          <c:y val="0.31210191082802546"/>
          <c:w val="0.31096267328999982"/>
          <c:h val="0.52123142250530785"/>
        </c:manualLayout>
      </c:layout>
      <c:overlay val="0"/>
      <c:spPr>
        <a:solidFill>
          <a:srgbClr val="FFFFFF"/>
        </a:solidFill>
        <a:ln w="3175">
          <a:solidFill>
            <a:srgbClr val="000000"/>
          </a:solidFill>
          <a:prstDash val="solid"/>
        </a:ln>
      </c:spPr>
      <c:txPr>
        <a:bodyPr/>
        <a:lstStyle/>
        <a:p>
          <a:pPr>
            <a:defRPr sz="73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6350">
      <a:noFill/>
    </a:ln>
  </c:spPr>
  <c:txPr>
    <a:bodyPr/>
    <a:lstStyle/>
    <a:p>
      <a:pPr>
        <a:defRPr sz="8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3DF5C-2BDB-460F-81C6-13E41F93A8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B413E12-B186-4702-B75D-41D6C38540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108AB4-4328-4B9A-90F0-8C2F6D804946}"/>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5" name="Footer Placeholder 4">
            <a:extLst>
              <a:ext uri="{FF2B5EF4-FFF2-40B4-BE49-F238E27FC236}">
                <a16:creationId xmlns:a16="http://schemas.microsoft.com/office/drawing/2014/main" id="{7B66AD6A-BFFE-4FCD-94F1-1D688B37B0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752BB9-9F6D-41D6-85C9-5FF0F4A27986}"/>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650216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43616-8302-49B1-BB97-9B19906CA67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9AD6DA2-9609-45E7-AA87-D39A3DC587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3BD726-5CCB-4EA2-8BB5-9E2A053BAEDB}"/>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5" name="Footer Placeholder 4">
            <a:extLst>
              <a:ext uri="{FF2B5EF4-FFF2-40B4-BE49-F238E27FC236}">
                <a16:creationId xmlns:a16="http://schemas.microsoft.com/office/drawing/2014/main" id="{79E217E6-C90B-4684-BF6F-F08B012679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962F08-5A2E-4563-B624-D81E7998D52A}"/>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2908627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4662C8-B990-4771-A510-A9459B8993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8E0E88-F82C-44F2-86C7-4BC99BECAB9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A55DA4-69A3-408E-958F-77E04DEA9053}"/>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5" name="Footer Placeholder 4">
            <a:extLst>
              <a:ext uri="{FF2B5EF4-FFF2-40B4-BE49-F238E27FC236}">
                <a16:creationId xmlns:a16="http://schemas.microsoft.com/office/drawing/2014/main" id="{A97D7609-09D8-4BA2-A0F8-621DBDECF3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12B3D1-205A-401C-8205-B3DD39EBD5C8}"/>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1486486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9B50-4E8F-4D2F-B885-E50C3BA5CB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D0C68A-FE6B-4832-90E0-4C17D5E386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24CE66-FA63-49D7-AB8F-9F70EC4DEBED}"/>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5" name="Footer Placeholder 4">
            <a:extLst>
              <a:ext uri="{FF2B5EF4-FFF2-40B4-BE49-F238E27FC236}">
                <a16:creationId xmlns:a16="http://schemas.microsoft.com/office/drawing/2014/main" id="{866AD966-7227-4504-A057-AAA0D9E859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C9BA91-AF71-4922-B8A5-15FD0D742580}"/>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112068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7B492-48CA-4938-B660-FA510439D5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8F6C553-508C-4851-B37B-0499FBE5C3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BEED81-BEAE-4BC4-90D1-2DCCBE6E3A7F}"/>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5" name="Footer Placeholder 4">
            <a:extLst>
              <a:ext uri="{FF2B5EF4-FFF2-40B4-BE49-F238E27FC236}">
                <a16:creationId xmlns:a16="http://schemas.microsoft.com/office/drawing/2014/main" id="{D8694FC3-6072-4FF2-A85A-A91638A198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7547A1-F682-477B-B915-31B6994B76DD}"/>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2355531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8B373-B063-4BDA-8B2E-3FE7B77204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D05294-3C97-486C-B069-9917D16238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126B758-6823-4A60-B035-E8BA07A6170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A5DE5F-52E4-497C-8573-E505EECCC300}"/>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6" name="Footer Placeholder 5">
            <a:extLst>
              <a:ext uri="{FF2B5EF4-FFF2-40B4-BE49-F238E27FC236}">
                <a16:creationId xmlns:a16="http://schemas.microsoft.com/office/drawing/2014/main" id="{16C3E705-40D6-4AAC-AF2C-3EA1BD2142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3E13B2-BB39-4B86-A27A-176E9571FCF6}"/>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1449788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EE76F-5616-44F8-A25F-2D996E812F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313E48-EBCC-4CD1-8D4E-CB9B127764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10CFA5-9AE6-4A12-855F-22614D34C9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30D042-D02B-409D-A487-899A51DA7D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1EDB1F-8F4D-4EB5-8333-A3AADAF2CC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7D6736B-13FE-46DA-A408-0347A739D965}"/>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8" name="Footer Placeholder 7">
            <a:extLst>
              <a:ext uri="{FF2B5EF4-FFF2-40B4-BE49-F238E27FC236}">
                <a16:creationId xmlns:a16="http://schemas.microsoft.com/office/drawing/2014/main" id="{C80A7F75-0ADD-4A45-BE79-C02DEDBDCAD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CB8FE37-D471-4CAE-95CA-B867EC438650}"/>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976218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EB403-91A6-416E-AF2A-AFD29E5C33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5632C6-DCB0-461B-825E-2DC37003DCE6}"/>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4" name="Footer Placeholder 3">
            <a:extLst>
              <a:ext uri="{FF2B5EF4-FFF2-40B4-BE49-F238E27FC236}">
                <a16:creationId xmlns:a16="http://schemas.microsoft.com/office/drawing/2014/main" id="{75C648F2-DC86-4B14-A26C-6CA5E3A0983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089318-2F48-4171-B894-E7358267F1CC}"/>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4104084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7A41BC-6ED4-495A-AEFC-A80196CEBB96}"/>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3" name="Footer Placeholder 2">
            <a:extLst>
              <a:ext uri="{FF2B5EF4-FFF2-40B4-BE49-F238E27FC236}">
                <a16:creationId xmlns:a16="http://schemas.microsoft.com/office/drawing/2014/main" id="{98A6A761-1C07-476B-9015-7E2A965731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37F292-A7CA-41A6-87CA-085EC95C7484}"/>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577263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C77D5-D88E-43E8-AEC2-CB5E5C3384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8B2F6C-C566-419C-8AB6-90ECF67758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6BA589-0788-4DDA-B8F3-D93DB0C976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1C2E90-3F6F-43B4-8F24-54342661310D}"/>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6" name="Footer Placeholder 5">
            <a:extLst>
              <a:ext uri="{FF2B5EF4-FFF2-40B4-BE49-F238E27FC236}">
                <a16:creationId xmlns:a16="http://schemas.microsoft.com/office/drawing/2014/main" id="{CBB81DAC-D319-46CE-8367-D8E983D919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4D1ABD-57CD-4CBE-BBC5-19269B0223D4}"/>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3351909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A6E12-F12C-4EDE-A642-1F7E6680D0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D48E0-556F-417E-9394-FC1AD92E8B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F329C59-6BBE-439E-96C5-78B4787712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76B961-5A83-4BEB-9366-613518D04792}"/>
              </a:ext>
            </a:extLst>
          </p:cNvPr>
          <p:cNvSpPr>
            <a:spLocks noGrp="1"/>
          </p:cNvSpPr>
          <p:nvPr>
            <p:ph type="dt" sz="half" idx="10"/>
          </p:nvPr>
        </p:nvSpPr>
        <p:spPr/>
        <p:txBody>
          <a:bodyPr/>
          <a:lstStyle/>
          <a:p>
            <a:fld id="{FB71EF0C-7AB2-44D2-8AB1-455E4D47D1C0}" type="datetimeFigureOut">
              <a:rPr lang="en-US" smtClean="0"/>
              <a:t>8/12/2021</a:t>
            </a:fld>
            <a:endParaRPr lang="en-US"/>
          </a:p>
        </p:txBody>
      </p:sp>
      <p:sp>
        <p:nvSpPr>
          <p:cNvPr id="6" name="Footer Placeholder 5">
            <a:extLst>
              <a:ext uri="{FF2B5EF4-FFF2-40B4-BE49-F238E27FC236}">
                <a16:creationId xmlns:a16="http://schemas.microsoft.com/office/drawing/2014/main" id="{B7304EBA-DBDD-4E44-BD75-8A282F9376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D283EE-0108-457F-A093-78FE6C0B5557}"/>
              </a:ext>
            </a:extLst>
          </p:cNvPr>
          <p:cNvSpPr>
            <a:spLocks noGrp="1"/>
          </p:cNvSpPr>
          <p:nvPr>
            <p:ph type="sldNum" sz="quarter" idx="12"/>
          </p:nvPr>
        </p:nvSpPr>
        <p:spPr/>
        <p:txBody>
          <a:bodyPr/>
          <a:lstStyle/>
          <a:p>
            <a:fld id="{5CD2C604-7449-47D2-A7C0-B3D02CECF829}" type="slidenum">
              <a:rPr lang="en-US" smtClean="0"/>
              <a:t>‹#›</a:t>
            </a:fld>
            <a:endParaRPr lang="en-US"/>
          </a:p>
        </p:txBody>
      </p:sp>
    </p:spTree>
    <p:extLst>
      <p:ext uri="{BB962C8B-B14F-4D97-AF65-F5344CB8AC3E}">
        <p14:creationId xmlns:p14="http://schemas.microsoft.com/office/powerpoint/2010/main" val="208152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563FBC-91A2-4613-A154-C82452170F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CB4FE2A-A7BB-4168-B176-8CE947797F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ABF5E2-37E3-4D72-B7E3-D142A2A1BB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71EF0C-7AB2-44D2-8AB1-455E4D47D1C0}" type="datetimeFigureOut">
              <a:rPr lang="en-US" smtClean="0"/>
              <a:t>8/12/2021</a:t>
            </a:fld>
            <a:endParaRPr lang="en-US"/>
          </a:p>
        </p:txBody>
      </p:sp>
      <p:sp>
        <p:nvSpPr>
          <p:cNvPr id="5" name="Footer Placeholder 4">
            <a:extLst>
              <a:ext uri="{FF2B5EF4-FFF2-40B4-BE49-F238E27FC236}">
                <a16:creationId xmlns:a16="http://schemas.microsoft.com/office/drawing/2014/main" id="{9F7427DA-C108-44AE-928F-F4671F28A4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71614EE-D081-473A-BA44-A164265673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D2C604-7449-47D2-A7C0-B3D02CECF829}" type="slidenum">
              <a:rPr lang="en-US" smtClean="0"/>
              <a:t>‹#›</a:t>
            </a:fld>
            <a:endParaRPr lang="en-US"/>
          </a:p>
        </p:txBody>
      </p:sp>
    </p:spTree>
    <p:extLst>
      <p:ext uri="{BB962C8B-B14F-4D97-AF65-F5344CB8AC3E}">
        <p14:creationId xmlns:p14="http://schemas.microsoft.com/office/powerpoint/2010/main" val="610909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10.emf"/><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2.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3.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4.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5.xml"/><Relationship Id="rId7" Type="http://schemas.openxmlformats.org/officeDocument/2006/relationships/slide" Target="slide11.xml"/><Relationship Id="rId12"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0.xml"/><Relationship Id="rId11" Type="http://schemas.openxmlformats.org/officeDocument/2006/relationships/slide" Target="slide15.xml"/><Relationship Id="rId5" Type="http://schemas.openxmlformats.org/officeDocument/2006/relationships/slide" Target="slide7.xml"/><Relationship Id="rId10" Type="http://schemas.openxmlformats.org/officeDocument/2006/relationships/slide" Target="slide14.xml"/><Relationship Id="rId4" Type="http://schemas.openxmlformats.org/officeDocument/2006/relationships/slide" Target="slide6.xml"/><Relationship Id="rId9"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 Target="slide7.xml"/><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D9EF45-FC76-4B05-8289-EADB2DCCC7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B12F82A2-334B-4DAF-88C4-709DBA53A30C}"/>
              </a:ext>
            </a:extLst>
          </p:cNvPr>
          <p:cNvSpPr/>
          <p:nvPr/>
        </p:nvSpPr>
        <p:spPr>
          <a:xfrm>
            <a:off x="168809" y="5644576"/>
            <a:ext cx="8760701" cy="1063256"/>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US" sz="5000" dirty="0">
                <a:solidFill>
                  <a:schemeClr val="bg1"/>
                </a:solidFill>
              </a:rPr>
              <a:t>Home Healthcare Agency, Inc.</a:t>
            </a:r>
          </a:p>
          <a:p>
            <a:pPr algn="ctr"/>
            <a:endParaRPr lang="en-US" dirty="0">
              <a:solidFill>
                <a:schemeClr val="tx1"/>
              </a:solidFill>
            </a:endParaRPr>
          </a:p>
        </p:txBody>
      </p:sp>
    </p:spTree>
    <p:extLst>
      <p:ext uri="{BB962C8B-B14F-4D97-AF65-F5344CB8AC3E}">
        <p14:creationId xmlns:p14="http://schemas.microsoft.com/office/powerpoint/2010/main" val="1807028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679DF-7A84-41A7-90D2-C8470E4F461E}"/>
              </a:ext>
            </a:extLst>
          </p:cNvPr>
          <p:cNvSpPr>
            <a:spLocks noGrp="1"/>
          </p:cNvSpPr>
          <p:nvPr>
            <p:ph type="title"/>
          </p:nvPr>
        </p:nvSpPr>
        <p:spPr>
          <a:xfrm>
            <a:off x="838200" y="0"/>
            <a:ext cx="10515600" cy="802126"/>
          </a:xfrm>
        </p:spPr>
        <p:txBody>
          <a:bodyPr>
            <a:normAutofit/>
          </a:bodyPr>
          <a:lstStyle/>
          <a:p>
            <a:pPr algn="ctr"/>
            <a:r>
              <a:rPr lang="en-US" sz="4000" dirty="0"/>
              <a:t>Marketing Operations</a:t>
            </a:r>
          </a:p>
        </p:txBody>
      </p:sp>
      <p:sp>
        <p:nvSpPr>
          <p:cNvPr id="9" name="TextBox 8">
            <a:extLst>
              <a:ext uri="{FF2B5EF4-FFF2-40B4-BE49-F238E27FC236}">
                <a16:creationId xmlns:a16="http://schemas.microsoft.com/office/drawing/2014/main" id="{CD7A23F2-10DA-4604-9B79-D130EACCBB01}"/>
              </a:ext>
            </a:extLst>
          </p:cNvPr>
          <p:cNvSpPr txBox="1"/>
          <p:nvPr/>
        </p:nvSpPr>
        <p:spPr>
          <a:xfrm>
            <a:off x="1176965" y="938288"/>
            <a:ext cx="5734756" cy="6170920"/>
          </a:xfrm>
          <a:prstGeom prst="rect">
            <a:avLst/>
          </a:prstGeom>
          <a:noFill/>
        </p:spPr>
        <p:txBody>
          <a:bodyPr wrap="square">
            <a:spAutoFit/>
          </a:bodyPr>
          <a:lstStyle/>
          <a:p>
            <a:pPr marL="0" marR="0">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Marketing Objectives</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indent="-171450" algn="just">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Maintain strong relationships with referring physicians, surgeons, medical centers, allied health professionals, and hospital systems throughout the target market.</a:t>
            </a:r>
          </a:p>
          <a:p>
            <a:pPr marL="171450" marR="0" indent="-171450" algn="just">
              <a:spcBef>
                <a:spcPts val="0"/>
              </a:spcBef>
              <a:spcAft>
                <a:spcPts val="0"/>
              </a:spcAft>
              <a:buFont typeface="Arial" panose="020B0604020202020204" pitchFamily="34" charset="0"/>
              <a:buChar char="•"/>
            </a:pPr>
            <a:r>
              <a:rPr lang="en-US" sz="1200" dirty="0">
                <a:latin typeface="Arial" panose="020B0604020202020204" pitchFamily="34" charset="0"/>
                <a:ea typeface="Times New Roman" panose="02020603050405020304" pitchFamily="18" charset="0"/>
                <a:cs typeface="Arial" panose="020B0604020202020204" pitchFamily="34" charset="0"/>
              </a:rPr>
              <a:t> </a:t>
            </a:r>
            <a:r>
              <a:rPr lang="en-US" sz="1200" dirty="0">
                <a:effectLst/>
                <a:latin typeface="Arial" panose="020B0604020202020204" pitchFamily="34" charset="0"/>
                <a:ea typeface="Times New Roman" panose="02020603050405020304" pitchFamily="18" charset="0"/>
                <a:cs typeface="Arial" panose="020B0604020202020204" pitchFamily="34" charset="0"/>
              </a:rPr>
              <a:t>Develop an expansive online presence that includes the use of social media and search engine optimization.</a:t>
            </a:r>
          </a:p>
          <a:p>
            <a:pPr marL="171450" marR="0" indent="-171450" algn="just">
              <a:spcBef>
                <a:spcPts val="0"/>
              </a:spcBef>
              <a:spcAft>
                <a:spcPts val="0"/>
              </a:spcAft>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Distribute print advertisements among regional newspapers throughout the target market.</a:t>
            </a:r>
          </a:p>
          <a:p>
            <a:pPr marL="0" marR="0" algn="just">
              <a:spcBef>
                <a:spcPts val="0"/>
              </a:spcBef>
              <a:spcAft>
                <a:spcPts val="0"/>
              </a:spcAft>
            </a:pP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Marketing Strategies</a:t>
            </a: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b="1" dirty="0">
                <a:effectLst/>
                <a:latin typeface="Times New Roman" panose="02020603050405020304" pitchFamily="18" charset="0"/>
                <a:ea typeface="Times New Roman" panose="02020603050405020304" pitchFamily="18" charset="0"/>
              </a:rPr>
              <a:t> </a:t>
            </a: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Foremost, Management intends to develop ongoing referral relationships with medical professionals throughout the target market area. For the skilled care portion of the Company’s operations, it is absolutely imperative that these relationships are developed so that prescribed medical care (including hospice support care) can be provided to clients with the intent to receive reimbursement from private insurance companies and publicly funded healthcare systems. The Company will develop a number of brochures that will be distributed to physicians’ offices.</a:t>
            </a:r>
          </a:p>
          <a:p>
            <a:pPr marL="0" marR="0" algn="just">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The Home Healthcare Agency will also maintain an expansive online presence that will include a proprietary website as well as profiles among major social media platforms. The Company’s website will be search engine optimized and mobile friendly. In order to generate traffic from the onset of operations, the business will use pay-per-click marketing. The business will also use targeted advertisements on Facebook in order to further drive interest among people searching for home healthcare agencies. The business will have a number of professionally produced videos created that will showcase the operations of the business. These videos will be posted to the Company’s social media pages, shown on the website, and posted to YouTube.</a:t>
            </a:r>
          </a:p>
          <a:p>
            <a:pPr marL="0" marR="0" algn="just">
              <a:spcBef>
                <a:spcPts val="0"/>
              </a:spcBef>
              <a:spcAft>
                <a:spcPts val="0"/>
              </a:spcAft>
            </a:pPr>
            <a:endParaRPr lang="en-US" sz="11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endParaRPr lang="en-US" sz="12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DE9C9327-1D98-4C0E-8C18-D736B2140FDF}"/>
              </a:ext>
            </a:extLst>
          </p:cNvPr>
          <p:cNvSpPr txBox="1"/>
          <p:nvPr/>
        </p:nvSpPr>
        <p:spPr>
          <a:xfrm>
            <a:off x="7153021" y="4023748"/>
            <a:ext cx="4722889" cy="2292935"/>
          </a:xfrm>
          <a:prstGeom prst="rect">
            <a:avLst/>
          </a:prstGeom>
          <a:noFill/>
        </p:spPr>
        <p:txBody>
          <a:bodyPr wrap="square">
            <a:spAutoFit/>
          </a:bodyPr>
          <a:lstStyle/>
          <a:p>
            <a:pPr algn="just"/>
            <a:r>
              <a:rPr lang="en-US" sz="1200" dirty="0">
                <a:latin typeface="Arial" panose="020B0604020202020204" pitchFamily="34" charset="0"/>
                <a:ea typeface="Times New Roman" panose="02020603050405020304" pitchFamily="18" charset="0"/>
                <a:cs typeface="Arial" panose="020B0604020202020204" pitchFamily="34" charset="0"/>
              </a:rPr>
              <a:t>The business will also distribute full and half page print advertisements among circulars and newspapers. These advertisements will focus on the affordability and compassionate care offered by the Company’s staff. </a:t>
            </a:r>
          </a:p>
          <a:p>
            <a:pPr algn="just"/>
            <a:endParaRPr lang="en-US" sz="1200" dirty="0">
              <a:latin typeface="Arial" panose="020B0604020202020204" pitchFamily="34" charset="0"/>
              <a:ea typeface="Times New Roman" panose="02020603050405020304" pitchFamily="18" charset="0"/>
              <a:cs typeface="Arial" panose="020B0604020202020204" pitchFamily="34" charset="0"/>
            </a:endParaRPr>
          </a:p>
          <a:p>
            <a:pPr algn="just"/>
            <a:r>
              <a:rPr lang="en-US" sz="1200" dirty="0">
                <a:latin typeface="Arial" panose="020B0604020202020204" pitchFamily="34" charset="0"/>
                <a:ea typeface="Times New Roman" panose="02020603050405020304" pitchFamily="18" charset="0"/>
                <a:cs typeface="Arial" panose="020B0604020202020204" pitchFamily="34" charset="0"/>
              </a:rPr>
              <a:t>Starting in the second year of operations, the business will have televised advertisements shown on a regional basis that will be aired on cable television. The Company will work with a qualified advertising and marketing firm that will create these videos. All produced commercials will also be shown on social media platforms. </a:t>
            </a:r>
          </a:p>
          <a:p>
            <a:pPr algn="just"/>
            <a:endParaRPr lang="en-US" sz="1100" dirty="0">
              <a:latin typeface="Arial" panose="020B0604020202020204" pitchFamily="34" charset="0"/>
              <a:ea typeface="Times New Roman" panose="02020603050405020304" pitchFamily="18" charset="0"/>
              <a:cs typeface="Arial" panose="020B0604020202020204" pitchFamily="34" charset="0"/>
            </a:endParaRPr>
          </a:p>
        </p:txBody>
      </p:sp>
      <p:sp>
        <p:nvSpPr>
          <p:cNvPr id="12" name="Rectangle 11">
            <a:extLst>
              <a:ext uri="{FF2B5EF4-FFF2-40B4-BE49-F238E27FC236}">
                <a16:creationId xmlns:a16="http://schemas.microsoft.com/office/drawing/2014/main" id="{3CD47522-9A3D-471C-A3F4-BC920382B768}"/>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hlinkClick r:id="rId2" action="ppaction://hlinksldjump"/>
            <a:extLst>
              <a:ext uri="{FF2B5EF4-FFF2-40B4-BE49-F238E27FC236}">
                <a16:creationId xmlns:a16="http://schemas.microsoft.com/office/drawing/2014/main" id="{F6CBA1D5-9FCA-4B23-BF7B-59AEB72E3E77}"/>
              </a:ext>
            </a:extLst>
          </p:cNvPr>
          <p:cNvSpPr/>
          <p:nvPr/>
        </p:nvSpPr>
        <p:spPr>
          <a:xfrm>
            <a:off x="8184575" y="6188596"/>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3" name="Table 2">
            <a:extLst>
              <a:ext uri="{FF2B5EF4-FFF2-40B4-BE49-F238E27FC236}">
                <a16:creationId xmlns:a16="http://schemas.microsoft.com/office/drawing/2014/main" id="{AEFB95DF-B4CB-4422-9848-AC19E9FEAE5B}"/>
              </a:ext>
            </a:extLst>
          </p:cNvPr>
          <p:cNvGraphicFramePr>
            <a:graphicFrameLocks noGrp="1"/>
          </p:cNvGraphicFramePr>
          <p:nvPr>
            <p:extLst>
              <p:ext uri="{D42A27DB-BD31-4B8C-83A1-F6EECF244321}">
                <p14:modId xmlns:p14="http://schemas.microsoft.com/office/powerpoint/2010/main" val="1363073917"/>
              </p:ext>
            </p:extLst>
          </p:nvPr>
        </p:nvGraphicFramePr>
        <p:xfrm>
          <a:off x="7246900" y="910096"/>
          <a:ext cx="4482256" cy="2914650"/>
        </p:xfrm>
        <a:graphic>
          <a:graphicData uri="http://schemas.openxmlformats.org/drawingml/2006/table">
            <a:tbl>
              <a:tblPr/>
              <a:tblGrid>
                <a:gridCol w="1762414">
                  <a:extLst>
                    <a:ext uri="{9D8B030D-6E8A-4147-A177-3AD203B41FA5}">
                      <a16:colId xmlns:a16="http://schemas.microsoft.com/office/drawing/2014/main" val="1126113689"/>
                    </a:ext>
                  </a:extLst>
                </a:gridCol>
                <a:gridCol w="893242">
                  <a:extLst>
                    <a:ext uri="{9D8B030D-6E8A-4147-A177-3AD203B41FA5}">
                      <a16:colId xmlns:a16="http://schemas.microsoft.com/office/drawing/2014/main" val="343145163"/>
                    </a:ext>
                  </a:extLst>
                </a:gridCol>
                <a:gridCol w="946730">
                  <a:extLst>
                    <a:ext uri="{9D8B030D-6E8A-4147-A177-3AD203B41FA5}">
                      <a16:colId xmlns:a16="http://schemas.microsoft.com/office/drawing/2014/main" val="166458280"/>
                    </a:ext>
                  </a:extLst>
                </a:gridCol>
                <a:gridCol w="879870">
                  <a:extLst>
                    <a:ext uri="{9D8B030D-6E8A-4147-A177-3AD203B41FA5}">
                      <a16:colId xmlns:a16="http://schemas.microsoft.com/office/drawing/2014/main" val="3587835718"/>
                    </a:ext>
                  </a:extLst>
                </a:gridCol>
              </a:tblGrid>
              <a:tr h="161925">
                <a:tc>
                  <a:txBody>
                    <a:bodyPr/>
                    <a:lstStyle/>
                    <a:p>
                      <a:pPr marL="0" marR="0">
                        <a:spcBef>
                          <a:spcPts val="0"/>
                        </a:spcBef>
                        <a:spcAft>
                          <a:spcPts val="0"/>
                        </a:spcAft>
                      </a:pPr>
                      <a:r>
                        <a:rPr lang="en-US" sz="800">
                          <a:solidFill>
                            <a:srgbClr val="FFFFFF"/>
                          </a:solidFill>
                          <a:effectLst/>
                          <a:latin typeface="Arial" panose="020B0604020202020204" pitchFamily="34" charset="0"/>
                          <a:ea typeface="Batang" panose="02030600000101010101" pitchFamily="18" charset="-127"/>
                        </a:rPr>
                        <a:t>Yearly Revenue Forecast</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533407503"/>
                  </a:ext>
                </a:extLst>
              </a:tr>
              <a:tr h="161925">
                <a:tc>
                  <a:txBody>
                    <a:bodyPr/>
                    <a:lstStyle/>
                    <a:p>
                      <a:pPr marL="0" marR="0" algn="ctr">
                        <a:spcBef>
                          <a:spcPts val="0"/>
                        </a:spcBef>
                        <a:spcAft>
                          <a:spcPts val="0"/>
                        </a:spcAft>
                      </a:pPr>
                      <a:r>
                        <a:rPr lang="en-US" sz="800" b="1">
                          <a:effectLst/>
                          <a:latin typeface="Arial" panose="020B0604020202020204" pitchFamily="34" charset="0"/>
                          <a:ea typeface="Batang" panose="02030600000101010101" pitchFamily="18" charset="-127"/>
                        </a:rPr>
                        <a:t>Year</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b="1">
                          <a:effectLst/>
                          <a:latin typeface="Arial" panose="020B0604020202020204" pitchFamily="34" charset="0"/>
                          <a:ea typeface="Batang" panose="02030600000101010101" pitchFamily="18" charset="-127"/>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b="1">
                          <a:effectLst/>
                          <a:latin typeface="Arial" panose="020B0604020202020204" pitchFamily="34" charset="0"/>
                          <a:ea typeface="Batang" panose="02030600000101010101" pitchFamily="18" charset="-127"/>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b="1">
                          <a:effectLst/>
                          <a:latin typeface="Arial" panose="020B0604020202020204" pitchFamily="34" charset="0"/>
                          <a:ea typeface="Batang" panose="02030600000101010101" pitchFamily="18" charset="-127"/>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3136135080"/>
                  </a:ext>
                </a:extLst>
              </a:tr>
              <a:tr h="161925">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Growth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99FF"/>
                    </a:solidFill>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99FF"/>
                    </a:solidFill>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30.0%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99FF"/>
                    </a:solidFill>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99FF"/>
                    </a:solidFill>
                  </a:tcPr>
                </a:tc>
                <a:extLst>
                  <a:ext uri="{0D108BD9-81ED-4DB2-BD59-A6C34878D82A}">
                    <a16:rowId xmlns:a16="http://schemas.microsoft.com/office/drawing/2014/main" val="4022464463"/>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Non-Medical Care Services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$881,760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$1,146,288</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$1,375,546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1703659"/>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Skilled Care Services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$744,000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$967,200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$1,160,640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6904387"/>
                  </a:ext>
                </a:extLst>
              </a:tr>
              <a:tr h="161925">
                <a:tc>
                  <a:txBody>
                    <a:bodyPr/>
                    <a:lstStyle/>
                    <a:p>
                      <a:pPr marL="0" marR="0">
                        <a:spcBef>
                          <a:spcPts val="0"/>
                        </a:spcBef>
                        <a:spcAft>
                          <a:spcPts val="0"/>
                        </a:spcAft>
                      </a:pPr>
                      <a:r>
                        <a:rPr lang="en-US" sz="800" b="1" dirty="0">
                          <a:effectLst/>
                          <a:latin typeface="Arial" panose="020B0604020202020204" pitchFamily="34" charset="0"/>
                          <a:ea typeface="Batang" panose="02030600000101010101" pitchFamily="18" charset="-127"/>
                        </a:rPr>
                        <a:t>Totals</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$1,625,760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$2,113,488</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$2,536,186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715967091"/>
                  </a:ext>
                </a:extLst>
              </a:tr>
              <a:tr h="161925">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28383788"/>
                  </a:ext>
                </a:extLst>
              </a:tr>
              <a:tr h="161925">
                <a:tc>
                  <a:txBody>
                    <a:bodyPr/>
                    <a:lstStyle/>
                    <a:p>
                      <a:pPr marL="0" marR="0">
                        <a:spcBef>
                          <a:spcPts val="0"/>
                        </a:spcBef>
                        <a:spcAft>
                          <a:spcPts val="0"/>
                        </a:spcAft>
                      </a:pPr>
                      <a:r>
                        <a:rPr lang="en-US" sz="800">
                          <a:solidFill>
                            <a:srgbClr val="FFFFFF"/>
                          </a:solidFill>
                          <a:effectLst/>
                          <a:latin typeface="Arial" panose="020B0604020202020204" pitchFamily="34" charset="0"/>
                          <a:ea typeface="Batang" panose="02030600000101010101" pitchFamily="18" charset="-127"/>
                        </a:rPr>
                        <a:t>Cost of Revenue Forecast</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4203046841"/>
                  </a:ext>
                </a:extLst>
              </a:tr>
              <a:tr h="161925">
                <a:tc>
                  <a:txBody>
                    <a:bodyPr/>
                    <a:lstStyle/>
                    <a:p>
                      <a:pPr marL="0" marR="0" algn="ctr">
                        <a:spcBef>
                          <a:spcPts val="0"/>
                        </a:spcBef>
                        <a:spcAft>
                          <a:spcPts val="0"/>
                        </a:spcAft>
                      </a:pPr>
                      <a:r>
                        <a:rPr lang="en-US" sz="800" b="1">
                          <a:effectLst/>
                          <a:latin typeface="Arial" panose="020B0604020202020204" pitchFamily="34" charset="0"/>
                          <a:ea typeface="Batang" panose="02030600000101010101" pitchFamily="18" charset="-127"/>
                        </a:rPr>
                        <a:t>Year</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b="1" dirty="0">
                          <a:effectLst/>
                          <a:latin typeface="Arial" panose="020B0604020202020204" pitchFamily="34" charset="0"/>
                          <a:ea typeface="Batang" panose="02030600000101010101" pitchFamily="18" charset="-127"/>
                        </a:rPr>
                        <a:t>1</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b="1">
                          <a:effectLst/>
                          <a:latin typeface="Arial" panose="020B0604020202020204" pitchFamily="34" charset="0"/>
                          <a:ea typeface="Batang" panose="02030600000101010101" pitchFamily="18" charset="-127"/>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b="1">
                          <a:effectLst/>
                          <a:latin typeface="Arial" panose="020B0604020202020204" pitchFamily="34" charset="0"/>
                          <a:ea typeface="Batang" panose="02030600000101010101" pitchFamily="18" charset="-127"/>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747724782"/>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Non-Medical Contracted Staff</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$150,300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$195,390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$234,468</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0127161"/>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Medical Contracted Staff</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$156,240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$203,112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$243,734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669353"/>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Bad Debt</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$48,773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$63,405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$76,086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5278397"/>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Medical Billing Costs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$113,803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$147,944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$177,533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95592"/>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$469,116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$609,851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$731,821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020374187"/>
                  </a:ext>
                </a:extLst>
              </a:tr>
              <a:tr h="161925">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56156664"/>
                  </a:ext>
                </a:extLst>
              </a:tr>
              <a:tr h="161925">
                <a:tc>
                  <a:txBody>
                    <a:bodyPr/>
                    <a:lstStyle/>
                    <a:p>
                      <a:pPr marL="0" marR="0">
                        <a:spcBef>
                          <a:spcPts val="0"/>
                        </a:spcBef>
                        <a:spcAft>
                          <a:spcPts val="0"/>
                        </a:spcAft>
                      </a:pPr>
                      <a:r>
                        <a:rPr lang="en-US" sz="800">
                          <a:solidFill>
                            <a:srgbClr val="FFFFFF"/>
                          </a:solidFill>
                          <a:effectLst/>
                          <a:latin typeface="Arial" panose="020B0604020202020204" pitchFamily="34" charset="0"/>
                          <a:ea typeface="Batang" panose="02030600000101010101" pitchFamily="18" charset="-127"/>
                        </a:rPr>
                        <a:t>Gross Profit</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2451599551"/>
                  </a:ext>
                </a:extLst>
              </a:tr>
              <a:tr h="161925">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Year</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328103261"/>
                  </a:ext>
                </a:extLst>
              </a:tr>
              <a:tr h="161925">
                <a:tc>
                  <a:txBody>
                    <a:bodyPr/>
                    <a:lstStyle/>
                    <a:p>
                      <a:pPr marL="0" marR="0" algn="ctr">
                        <a:spcBef>
                          <a:spcPts val="0"/>
                        </a:spcBef>
                        <a:spcAft>
                          <a:spcPts val="0"/>
                        </a:spcAft>
                      </a:pPr>
                      <a:r>
                        <a:rPr lang="en-US" sz="800" b="1">
                          <a:effectLst/>
                          <a:latin typeface="Arial" panose="020B0604020202020204" pitchFamily="34" charset="0"/>
                          <a:ea typeface="Batang" panose="02030600000101010101" pitchFamily="18" charset="-127"/>
                        </a:rPr>
                        <a:t>Total</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$1,156,644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$1,503,637</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dirty="0">
                          <a:effectLst/>
                          <a:latin typeface="Arial" panose="020B0604020202020204" pitchFamily="34" charset="0"/>
                          <a:ea typeface="Batang" panose="02030600000101010101" pitchFamily="18" charset="-127"/>
                        </a:rPr>
                        <a:t>$1,804,365</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591249326"/>
                  </a:ext>
                </a:extLst>
              </a:tr>
            </a:tbl>
          </a:graphicData>
        </a:graphic>
      </p:graphicFrame>
    </p:spTree>
    <p:extLst>
      <p:ext uri="{BB962C8B-B14F-4D97-AF65-F5344CB8AC3E}">
        <p14:creationId xmlns:p14="http://schemas.microsoft.com/office/powerpoint/2010/main" val="192865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BEFB4-5296-451F-BEE9-9152C9624C27}"/>
              </a:ext>
            </a:extLst>
          </p:cNvPr>
          <p:cNvSpPr>
            <a:spLocks noGrp="1"/>
          </p:cNvSpPr>
          <p:nvPr>
            <p:ph type="title"/>
          </p:nvPr>
        </p:nvSpPr>
        <p:spPr>
          <a:xfrm>
            <a:off x="838200" y="0"/>
            <a:ext cx="10515600" cy="662164"/>
          </a:xfrm>
        </p:spPr>
        <p:txBody>
          <a:bodyPr>
            <a:normAutofit fontScale="90000"/>
          </a:bodyPr>
          <a:lstStyle/>
          <a:p>
            <a:pPr algn="ctr"/>
            <a:r>
              <a:rPr lang="en-US" dirty="0"/>
              <a:t>Organizational Plan</a:t>
            </a:r>
          </a:p>
        </p:txBody>
      </p:sp>
      <p:sp>
        <p:nvSpPr>
          <p:cNvPr id="12" name="Rectangle: Rounded Corners 11">
            <a:hlinkClick r:id="rId2" action="ppaction://hlinksldjump"/>
            <a:extLst>
              <a:ext uri="{FF2B5EF4-FFF2-40B4-BE49-F238E27FC236}">
                <a16:creationId xmlns:a16="http://schemas.microsoft.com/office/drawing/2014/main" id="{EC77F7AC-D8AE-4B44-9AB4-E2AA9DB08052}"/>
              </a:ext>
            </a:extLst>
          </p:cNvPr>
          <p:cNvSpPr/>
          <p:nvPr/>
        </p:nvSpPr>
        <p:spPr>
          <a:xfrm>
            <a:off x="2438479" y="6492874"/>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8" name="Rectangle 7">
            <a:extLst>
              <a:ext uri="{FF2B5EF4-FFF2-40B4-BE49-F238E27FC236}">
                <a16:creationId xmlns:a16="http://schemas.microsoft.com/office/drawing/2014/main" id="{7EFA512C-61FB-459C-8034-8DE0ADEF2A90}"/>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907C781-1DD3-4DF8-AFE1-398D362776C0}"/>
              </a:ext>
            </a:extLst>
          </p:cNvPr>
          <p:cNvPicPr>
            <a:picLocks noChangeAspect="1"/>
          </p:cNvPicPr>
          <p:nvPr/>
        </p:nvPicPr>
        <p:blipFill>
          <a:blip r:embed="rId3"/>
          <a:stretch>
            <a:fillRect/>
          </a:stretch>
        </p:blipFill>
        <p:spPr>
          <a:xfrm>
            <a:off x="1316135" y="1040598"/>
            <a:ext cx="5445909" cy="3896269"/>
          </a:xfrm>
          <a:prstGeom prst="rect">
            <a:avLst/>
          </a:prstGeom>
        </p:spPr>
      </p:pic>
      <p:pic>
        <p:nvPicPr>
          <p:cNvPr id="16" name="Picture 15">
            <a:extLst>
              <a:ext uri="{FF2B5EF4-FFF2-40B4-BE49-F238E27FC236}">
                <a16:creationId xmlns:a16="http://schemas.microsoft.com/office/drawing/2014/main" id="{19294F5E-7A68-49DC-AE9A-43CB7A4122FE}"/>
              </a:ext>
            </a:extLst>
          </p:cNvPr>
          <p:cNvPicPr>
            <a:picLocks noChangeAspect="1"/>
          </p:cNvPicPr>
          <p:nvPr/>
        </p:nvPicPr>
        <p:blipFill>
          <a:blip r:embed="rId4"/>
          <a:stretch>
            <a:fillRect/>
          </a:stretch>
        </p:blipFill>
        <p:spPr>
          <a:xfrm>
            <a:off x="7536932" y="788609"/>
            <a:ext cx="3715268" cy="3096057"/>
          </a:xfrm>
          <a:prstGeom prst="rect">
            <a:avLst/>
          </a:prstGeom>
        </p:spPr>
      </p:pic>
      <p:pic>
        <p:nvPicPr>
          <p:cNvPr id="4099" name="Picture 3">
            <a:extLst>
              <a:ext uri="{FF2B5EF4-FFF2-40B4-BE49-F238E27FC236}">
                <a16:creationId xmlns:a16="http://schemas.microsoft.com/office/drawing/2014/main" id="{03540B6B-08FF-42F2-B7E6-4B31B21032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491" y="4011111"/>
            <a:ext cx="4705350"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765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099"/>
                                        </p:tgtEl>
                                        <p:attrNameLst>
                                          <p:attrName>style.visibility</p:attrName>
                                        </p:attrNameLst>
                                      </p:cBhvr>
                                      <p:to>
                                        <p:strVal val="visible"/>
                                      </p:to>
                                    </p:set>
                                    <p:animEffect transition="in" filter="fade">
                                      <p:cBhvr>
                                        <p:cTn id="13" dur="1000"/>
                                        <p:tgtEl>
                                          <p:spTgt spid="4099"/>
                                        </p:tgtEl>
                                      </p:cBhvr>
                                    </p:animEffect>
                                    <p:anim calcmode="lin" valueType="num">
                                      <p:cBhvr>
                                        <p:cTn id="14" dur="1000" fill="hold"/>
                                        <p:tgtEl>
                                          <p:spTgt spid="4099"/>
                                        </p:tgtEl>
                                        <p:attrNameLst>
                                          <p:attrName>ppt_x</p:attrName>
                                        </p:attrNameLst>
                                      </p:cBhvr>
                                      <p:tavLst>
                                        <p:tav tm="0">
                                          <p:val>
                                            <p:strVal val="#ppt_x"/>
                                          </p:val>
                                        </p:tav>
                                        <p:tav tm="100000">
                                          <p:val>
                                            <p:strVal val="#ppt_x"/>
                                          </p:val>
                                        </p:tav>
                                      </p:tavLst>
                                    </p:anim>
                                    <p:anim calcmode="lin" valueType="num">
                                      <p:cBhvr>
                                        <p:cTn id="15"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01FDE-601F-49C8-954B-AB5C660970F5}"/>
              </a:ext>
            </a:extLst>
          </p:cNvPr>
          <p:cNvSpPr>
            <a:spLocks noGrp="1"/>
          </p:cNvSpPr>
          <p:nvPr>
            <p:ph type="title"/>
          </p:nvPr>
        </p:nvSpPr>
        <p:spPr>
          <a:xfrm>
            <a:off x="838200" y="0"/>
            <a:ext cx="10515600" cy="801511"/>
          </a:xfrm>
        </p:spPr>
        <p:txBody>
          <a:bodyPr>
            <a:normAutofit/>
          </a:bodyPr>
          <a:lstStyle/>
          <a:p>
            <a:pPr algn="ctr"/>
            <a:r>
              <a:rPr lang="en-US" sz="4000" dirty="0"/>
              <a:t>Financial Plan</a:t>
            </a:r>
          </a:p>
        </p:txBody>
      </p:sp>
      <p:sp>
        <p:nvSpPr>
          <p:cNvPr id="5" name="TextBox 4">
            <a:extLst>
              <a:ext uri="{FF2B5EF4-FFF2-40B4-BE49-F238E27FC236}">
                <a16:creationId xmlns:a16="http://schemas.microsoft.com/office/drawing/2014/main" id="{5073A669-0697-4F4C-9A5F-6D7ECA5EEC85}"/>
              </a:ext>
            </a:extLst>
          </p:cNvPr>
          <p:cNvSpPr txBox="1"/>
          <p:nvPr/>
        </p:nvSpPr>
        <p:spPr>
          <a:xfrm>
            <a:off x="1241778" y="1476149"/>
            <a:ext cx="4572000" cy="2062103"/>
          </a:xfrm>
          <a:prstGeom prst="rect">
            <a:avLst/>
          </a:prstGeom>
          <a:noFill/>
        </p:spPr>
        <p:txBody>
          <a:bodyPr wrap="square">
            <a:spAutoFit/>
          </a:bodyPr>
          <a:lstStyle/>
          <a:p>
            <a:pPr marL="0" marR="0">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Underlying Assumptions</a:t>
            </a:r>
          </a:p>
          <a:p>
            <a:pPr marL="0" marR="0">
              <a:spcBef>
                <a:spcPts val="0"/>
              </a:spcBef>
              <a:spcAft>
                <a:spcPts val="0"/>
              </a:spcAft>
            </a:pPr>
            <a:endParaRPr lang="en-US" sz="1000" dirty="0">
              <a:latin typeface="Arial" panose="020B0604020202020204" pitchFamily="34" charset="0"/>
              <a:ea typeface="Times New Roman" panose="02020603050405020304" pitchFamily="18" charset="0"/>
              <a:cs typeface="Arial" panose="020B0604020202020204" pitchFamily="34" charset="0"/>
            </a:endParaRPr>
          </a:p>
          <a:p>
            <a:r>
              <a:rPr lang="en-US" sz="1200" dirty="0">
                <a:latin typeface="Arial" panose="020B0604020202020204" pitchFamily="34" charset="0"/>
                <a:ea typeface="Times New Roman" panose="02020603050405020304" pitchFamily="18" charset="0"/>
                <a:cs typeface="Arial" panose="020B0604020202020204" pitchFamily="34" charset="0"/>
              </a:rPr>
              <a:t>The Company has based its proforma financial statements on the following:</a:t>
            </a:r>
          </a:p>
          <a:p>
            <a:endParaRPr lang="en-US" sz="1200" dirty="0">
              <a:latin typeface="Arial" panose="020B0604020202020204" pitchFamily="34" charset="0"/>
              <a:ea typeface="Times New Roman" panose="02020603050405020304" pitchFamily="18" charset="0"/>
              <a:cs typeface="Arial" panose="020B0604020202020204" pitchFamily="34" charset="0"/>
            </a:endParaRPr>
          </a:p>
          <a:p>
            <a:r>
              <a:rPr lang="en-US" sz="1200" dirty="0">
                <a:latin typeface="Arial" panose="020B0604020202020204" pitchFamily="34" charset="0"/>
                <a:ea typeface="Times New Roman" panose="02020603050405020304" pitchFamily="18" charset="0"/>
                <a:cs typeface="Arial" panose="020B0604020202020204" pitchFamily="34" charset="0"/>
              </a:rPr>
              <a:t>• The Home Healthcare Agency will have an annual revenue growth rate of 16% per year.</a:t>
            </a:r>
          </a:p>
          <a:p>
            <a:r>
              <a:rPr lang="en-US" sz="1200" dirty="0">
                <a:latin typeface="Arial" panose="020B0604020202020204" pitchFamily="34" charset="0"/>
                <a:ea typeface="Times New Roman" panose="02020603050405020304" pitchFamily="18" charset="0"/>
                <a:cs typeface="Arial" panose="020B0604020202020204" pitchFamily="34" charset="0"/>
              </a:rPr>
              <a:t>• The Owner will acquire $150,000 of debt funds to develop the business (carrying a 7 year term and a 5% interest rate).</a:t>
            </a:r>
          </a:p>
          <a:p>
            <a:r>
              <a:rPr lang="en-US" sz="1200" dirty="0">
                <a:latin typeface="Arial" panose="020B0604020202020204" pitchFamily="34" charset="0"/>
                <a:ea typeface="Times New Roman" panose="02020603050405020304" pitchFamily="18" charset="0"/>
                <a:cs typeface="Arial" panose="020B0604020202020204" pitchFamily="34" charset="0"/>
              </a:rPr>
              <a:t>• Management will contribute $50,000 towards the venture. </a:t>
            </a:r>
          </a:p>
          <a:p>
            <a:pPr marL="0" marR="0">
              <a:spcBef>
                <a:spcPts val="0"/>
              </a:spcBef>
              <a:spcAft>
                <a:spcPts val="0"/>
              </a:spcAft>
            </a:pPr>
            <a:endParaRPr lang="en-US" sz="1000" dirty="0">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1575125A-5991-4A3A-B660-B6235BEBD9BB}"/>
              </a:ext>
            </a:extLst>
          </p:cNvPr>
          <p:cNvSpPr txBox="1"/>
          <p:nvPr/>
        </p:nvSpPr>
        <p:spPr>
          <a:xfrm>
            <a:off x="1241778" y="3656395"/>
            <a:ext cx="4730044" cy="1938992"/>
          </a:xfrm>
          <a:prstGeom prst="rect">
            <a:avLst/>
          </a:prstGeom>
          <a:noFill/>
        </p:spPr>
        <p:txBody>
          <a:bodyPr wrap="square">
            <a:spAutoFit/>
          </a:bodyPr>
          <a:lstStyle/>
          <a:p>
            <a:pPr marL="0" marR="0" algn="just">
              <a:spcBef>
                <a:spcPts val="0"/>
              </a:spcBef>
              <a:spcAft>
                <a:spcPts val="0"/>
              </a:spcAft>
            </a:pPr>
            <a:r>
              <a:rPr lang="en-US" sz="1200" b="1" dirty="0">
                <a:effectLst/>
                <a:latin typeface="Arial" panose="020B0604020202020204" pitchFamily="34" charset="0"/>
                <a:ea typeface="Times New Roman" panose="02020603050405020304" pitchFamily="18" charset="0"/>
                <a:cs typeface="Arial" panose="020B0604020202020204" pitchFamily="34" charset="0"/>
              </a:rPr>
              <a:t>Sensitivity Analysis</a:t>
            </a:r>
          </a:p>
          <a:p>
            <a:pPr marL="0" marR="0" algn="just">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algn="just"/>
            <a:r>
              <a:rPr lang="en-US" sz="1200" dirty="0">
                <a:latin typeface="Arial" panose="020B0604020202020204" pitchFamily="34" charset="0"/>
                <a:ea typeface="Times New Roman" panose="02020603050405020304" pitchFamily="18" charset="0"/>
                <a:cs typeface="Arial" panose="020B0604020202020204" pitchFamily="34" charset="0"/>
              </a:rPr>
              <a:t>The Company’s revenues are immune from negative changes in the economy. By operating in both a non-medical and skilled care capacity – the business will have a strong mix of revenue that will ensure profitability at all times. Home Healthcare Agency will generate its revenues from client payments as well as insurance reimbursement. Additionally, the business will maintain a low operating and overhead cost infrastructure in order to ensure a strong financial cushion for the business. </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F1C5295B-7092-43F5-8F9E-8299CD93D6DD}"/>
              </a:ext>
            </a:extLst>
          </p:cNvPr>
          <p:cNvSpPr txBox="1"/>
          <p:nvPr/>
        </p:nvSpPr>
        <p:spPr>
          <a:xfrm>
            <a:off x="6378224" y="1476149"/>
            <a:ext cx="2336798" cy="276999"/>
          </a:xfrm>
          <a:prstGeom prst="rect">
            <a:avLst/>
          </a:prstGeom>
          <a:noFill/>
        </p:spPr>
        <p:txBody>
          <a:bodyPr wrap="square">
            <a:sp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Source of Funds</a:t>
            </a:r>
            <a:endParaRPr lang="en-US" sz="12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07F974FC-F615-4D87-B989-07A5C54DB7C9}"/>
              </a:ext>
            </a:extLst>
          </p:cNvPr>
          <p:cNvSpPr txBox="1"/>
          <p:nvPr/>
        </p:nvSpPr>
        <p:spPr>
          <a:xfrm>
            <a:off x="6378224" y="4130528"/>
            <a:ext cx="2336798" cy="276999"/>
          </a:xfrm>
          <a:prstGeom prst="rect">
            <a:avLst/>
          </a:prstGeom>
          <a:noFill/>
        </p:spPr>
        <p:txBody>
          <a:bodyPr wrap="square">
            <a:sp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General Assumptions</a:t>
            </a:r>
            <a:endParaRPr lang="en-US" sz="1200"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808D539C-62EF-4285-ABF0-82BB92A9693A}"/>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hlinkClick r:id="rId2" action="ppaction://hlinksldjump"/>
            <a:extLst>
              <a:ext uri="{FF2B5EF4-FFF2-40B4-BE49-F238E27FC236}">
                <a16:creationId xmlns:a16="http://schemas.microsoft.com/office/drawing/2014/main" id="{C3BCF8AC-AC8D-4A1F-A6EC-BB004E7E5DEF}"/>
              </a:ext>
            </a:extLst>
          </p:cNvPr>
          <p:cNvSpPr/>
          <p:nvPr/>
        </p:nvSpPr>
        <p:spPr>
          <a:xfrm>
            <a:off x="8184575" y="6188596"/>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6" name="Table 5">
            <a:extLst>
              <a:ext uri="{FF2B5EF4-FFF2-40B4-BE49-F238E27FC236}">
                <a16:creationId xmlns:a16="http://schemas.microsoft.com/office/drawing/2014/main" id="{C958EFF3-E642-43C8-A105-79A4693E3195}"/>
              </a:ext>
            </a:extLst>
          </p:cNvPr>
          <p:cNvGraphicFramePr>
            <a:graphicFrameLocks noGrp="1"/>
          </p:cNvGraphicFramePr>
          <p:nvPr>
            <p:extLst>
              <p:ext uri="{D42A27DB-BD31-4B8C-83A1-F6EECF244321}">
                <p14:modId xmlns:p14="http://schemas.microsoft.com/office/powerpoint/2010/main" val="209150326"/>
              </p:ext>
            </p:extLst>
          </p:nvPr>
        </p:nvGraphicFramePr>
        <p:xfrm>
          <a:off x="7810368" y="1856170"/>
          <a:ext cx="2755900" cy="1800225"/>
        </p:xfrm>
        <a:graphic>
          <a:graphicData uri="http://schemas.openxmlformats.org/drawingml/2006/table">
            <a:tbl>
              <a:tblPr/>
              <a:tblGrid>
                <a:gridCol w="1930400">
                  <a:extLst>
                    <a:ext uri="{9D8B030D-6E8A-4147-A177-3AD203B41FA5}">
                      <a16:colId xmlns:a16="http://schemas.microsoft.com/office/drawing/2014/main" val="1991498049"/>
                    </a:ext>
                  </a:extLst>
                </a:gridCol>
                <a:gridCol w="825500">
                  <a:extLst>
                    <a:ext uri="{9D8B030D-6E8A-4147-A177-3AD203B41FA5}">
                      <a16:colId xmlns:a16="http://schemas.microsoft.com/office/drawing/2014/main" val="1163934714"/>
                    </a:ext>
                  </a:extLst>
                </a:gridCol>
              </a:tblGrid>
              <a:tr h="161925">
                <a:tc>
                  <a:txBody>
                    <a:bodyPr/>
                    <a:lstStyle/>
                    <a:p>
                      <a:pPr marL="0" marR="0">
                        <a:spcBef>
                          <a:spcPts val="0"/>
                        </a:spcBef>
                        <a:spcAft>
                          <a:spcPts val="0"/>
                        </a:spcAft>
                      </a:pPr>
                      <a:r>
                        <a:rPr lang="en-US" sz="800" b="1">
                          <a:solidFill>
                            <a:srgbClr val="FFFFFF"/>
                          </a:solidFill>
                          <a:effectLst/>
                          <a:latin typeface="Arial" panose="020B0604020202020204" pitchFamily="34" charset="0"/>
                          <a:ea typeface="Batang" panose="02030600000101010101" pitchFamily="18" charset="-127"/>
                        </a:rPr>
                        <a:t>Financing</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3194130702"/>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Equity Contributions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626858848"/>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Management Investment</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$25,000.00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4258908"/>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0491069"/>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6292921"/>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0252099"/>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Equity Financing</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$25,000.00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378592423"/>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Banks and Lenders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18001448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Banks and Lenders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$175,000.00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9289269"/>
                  </a:ext>
                </a:extLst>
              </a:tr>
              <a:tr h="17145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Debt Financing</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$175,000.00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199438432"/>
                  </a:ext>
                </a:extLst>
              </a:tr>
              <a:tr h="17145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Financing</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dirty="0">
                          <a:effectLst/>
                          <a:latin typeface="Arial" panose="020B0604020202020204" pitchFamily="34" charset="0"/>
                          <a:ea typeface="Batang" panose="02030600000101010101" pitchFamily="18" charset="-127"/>
                        </a:rPr>
                        <a:t>$200,000.00</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5857636"/>
                  </a:ext>
                </a:extLst>
              </a:tr>
            </a:tbl>
          </a:graphicData>
        </a:graphic>
      </p:graphicFrame>
      <p:graphicFrame>
        <p:nvGraphicFramePr>
          <p:cNvPr id="8" name="Table 7">
            <a:extLst>
              <a:ext uri="{FF2B5EF4-FFF2-40B4-BE49-F238E27FC236}">
                <a16:creationId xmlns:a16="http://schemas.microsoft.com/office/drawing/2014/main" id="{A9D4CBE3-485A-4993-BBDA-5DA28BE9364A}"/>
              </a:ext>
            </a:extLst>
          </p:cNvPr>
          <p:cNvGraphicFramePr>
            <a:graphicFrameLocks noGrp="1"/>
          </p:cNvGraphicFramePr>
          <p:nvPr>
            <p:extLst>
              <p:ext uri="{D42A27DB-BD31-4B8C-83A1-F6EECF244321}">
                <p14:modId xmlns:p14="http://schemas.microsoft.com/office/powerpoint/2010/main" val="2121195235"/>
              </p:ext>
            </p:extLst>
          </p:nvPr>
        </p:nvGraphicFramePr>
        <p:xfrm>
          <a:off x="7440798" y="4893249"/>
          <a:ext cx="3495040" cy="809625"/>
        </p:xfrm>
        <a:graphic>
          <a:graphicData uri="http://schemas.openxmlformats.org/drawingml/2006/table">
            <a:tbl>
              <a:tblPr/>
              <a:tblGrid>
                <a:gridCol w="1635760">
                  <a:extLst>
                    <a:ext uri="{9D8B030D-6E8A-4147-A177-3AD203B41FA5}">
                      <a16:colId xmlns:a16="http://schemas.microsoft.com/office/drawing/2014/main" val="2074241966"/>
                    </a:ext>
                  </a:extLst>
                </a:gridCol>
                <a:gridCol w="619760">
                  <a:extLst>
                    <a:ext uri="{9D8B030D-6E8A-4147-A177-3AD203B41FA5}">
                      <a16:colId xmlns:a16="http://schemas.microsoft.com/office/drawing/2014/main" val="3817016232"/>
                    </a:ext>
                  </a:extLst>
                </a:gridCol>
                <a:gridCol w="619760">
                  <a:extLst>
                    <a:ext uri="{9D8B030D-6E8A-4147-A177-3AD203B41FA5}">
                      <a16:colId xmlns:a16="http://schemas.microsoft.com/office/drawing/2014/main" val="3266175390"/>
                    </a:ext>
                  </a:extLst>
                </a:gridCol>
                <a:gridCol w="619760">
                  <a:extLst>
                    <a:ext uri="{9D8B030D-6E8A-4147-A177-3AD203B41FA5}">
                      <a16:colId xmlns:a16="http://schemas.microsoft.com/office/drawing/2014/main" val="3953714922"/>
                    </a:ext>
                  </a:extLst>
                </a:gridCol>
              </a:tblGrid>
              <a:tr h="161925">
                <a:tc>
                  <a:txBody>
                    <a:bodyPr/>
                    <a:lstStyle/>
                    <a:p>
                      <a:pPr marL="0" marR="0">
                        <a:spcBef>
                          <a:spcPts val="0"/>
                        </a:spcBef>
                        <a:spcAft>
                          <a:spcPts val="0"/>
                        </a:spcAft>
                      </a:pPr>
                      <a:r>
                        <a:rPr lang="en-US" sz="800" b="1">
                          <a:solidFill>
                            <a:srgbClr val="FFFFFF"/>
                          </a:solidFill>
                          <a:effectLst/>
                          <a:latin typeface="Arial" panose="020B0604020202020204" pitchFamily="34" charset="0"/>
                          <a:ea typeface="Times New Roman" panose="02020603050405020304" pitchFamily="18" charset="0"/>
                        </a:rPr>
                        <a:t>General Assumptions</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2975223564"/>
                  </a:ext>
                </a:extLst>
              </a:tr>
              <a:tr h="161925">
                <a:tc>
                  <a:txBody>
                    <a:bodyPr/>
                    <a:lstStyle/>
                    <a:p>
                      <a:pPr marL="0" marR="0" algn="ctr">
                        <a:spcBef>
                          <a:spcPts val="0"/>
                        </a:spcBef>
                        <a:spcAft>
                          <a:spcPts val="0"/>
                        </a:spcAft>
                      </a:pPr>
                      <a:r>
                        <a:rPr lang="en-US" sz="800" b="1">
                          <a:effectLst/>
                          <a:latin typeface="Arial" panose="020B0604020202020204" pitchFamily="34" charset="0"/>
                          <a:ea typeface="Times New Roman" panose="02020603050405020304" pitchFamily="18" charset="0"/>
                        </a:rPr>
                        <a:t>Year</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b="1">
                          <a:effectLst/>
                          <a:latin typeface="Arial" panose="020B0604020202020204" pitchFamily="34" charset="0"/>
                          <a:ea typeface="Times New Roman" panose="02020603050405020304" pitchFamily="18" charset="0"/>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b="1">
                          <a:effectLst/>
                          <a:latin typeface="Arial" panose="020B0604020202020204" pitchFamily="34" charset="0"/>
                          <a:ea typeface="Times New Roman" panose="02020603050405020304" pitchFamily="18" charset="0"/>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b="1">
                          <a:effectLst/>
                          <a:latin typeface="Arial" panose="020B0604020202020204" pitchFamily="34" charset="0"/>
                          <a:ea typeface="Times New Roman" panose="02020603050405020304" pitchFamily="18" charset="0"/>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2577620412"/>
                  </a:ext>
                </a:extLst>
              </a:tr>
              <a:tr h="161925">
                <a:tc>
                  <a:txBody>
                    <a:bodyPr/>
                    <a:lstStyle/>
                    <a:p>
                      <a:pPr marL="0" marR="0">
                        <a:spcBef>
                          <a:spcPts val="0"/>
                        </a:spcBef>
                        <a:spcAft>
                          <a:spcPts val="0"/>
                        </a:spcAft>
                      </a:pPr>
                      <a:r>
                        <a:rPr lang="en-US" sz="800" b="1">
                          <a:effectLst/>
                          <a:latin typeface="Arial" panose="020B0604020202020204" pitchFamily="34" charset="0"/>
                          <a:ea typeface="Times New Roman" panose="02020603050405020304" pitchFamily="18" charset="0"/>
                        </a:rPr>
                        <a:t>Federal Tax Rate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Times New Roman" panose="02020603050405020304" pitchFamily="18" charset="0"/>
                        </a:rPr>
                        <a:t>33.0%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Times New Roman" panose="02020603050405020304" pitchFamily="18" charset="0"/>
                        </a:rPr>
                        <a:t>33.0%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Times New Roman" panose="02020603050405020304" pitchFamily="18" charset="0"/>
                        </a:rPr>
                        <a:t>33.0%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7435587"/>
                  </a:ext>
                </a:extLst>
              </a:tr>
              <a:tr h="161925">
                <a:tc>
                  <a:txBody>
                    <a:bodyPr/>
                    <a:lstStyle/>
                    <a:p>
                      <a:pPr marL="0" marR="0">
                        <a:spcBef>
                          <a:spcPts val="0"/>
                        </a:spcBef>
                        <a:spcAft>
                          <a:spcPts val="0"/>
                        </a:spcAft>
                      </a:pPr>
                      <a:r>
                        <a:rPr lang="en-US" sz="800" b="1">
                          <a:effectLst/>
                          <a:latin typeface="Arial" panose="020B0604020202020204" pitchFamily="34" charset="0"/>
                          <a:ea typeface="Times New Roman" panose="02020603050405020304" pitchFamily="18" charset="0"/>
                        </a:rPr>
                        <a:t>State Tax Rate</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Times New Roman" panose="02020603050405020304" pitchFamily="18" charset="0"/>
                        </a:rPr>
                        <a:t>5.0%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Times New Roman" panose="02020603050405020304" pitchFamily="18" charset="0"/>
                        </a:rPr>
                        <a:t>5.0%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Times New Roman" panose="02020603050405020304" pitchFamily="18" charset="0"/>
                        </a:rPr>
                        <a:t>5.0%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0642555"/>
                  </a:ext>
                </a:extLst>
              </a:tr>
              <a:tr h="161925">
                <a:tc>
                  <a:txBody>
                    <a:bodyPr/>
                    <a:lstStyle/>
                    <a:p>
                      <a:pPr marL="0" marR="0">
                        <a:spcBef>
                          <a:spcPts val="0"/>
                        </a:spcBef>
                        <a:spcAft>
                          <a:spcPts val="0"/>
                        </a:spcAft>
                      </a:pPr>
                      <a:r>
                        <a:rPr lang="en-US" sz="800" b="1">
                          <a:effectLst/>
                          <a:latin typeface="Arial" panose="020B0604020202020204" pitchFamily="34" charset="0"/>
                          <a:ea typeface="Times New Roman" panose="02020603050405020304" pitchFamily="18" charset="0"/>
                        </a:rPr>
                        <a:t>Personnel Taxes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Times New Roman" panose="02020603050405020304" pitchFamily="18" charset="0"/>
                        </a:rPr>
                        <a:t>7.65%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Times New Roman" panose="02020603050405020304" pitchFamily="18" charset="0"/>
                        </a:rPr>
                        <a:t>7.65%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dirty="0">
                          <a:effectLst/>
                          <a:latin typeface="Arial" panose="020B0604020202020204" pitchFamily="34" charset="0"/>
                          <a:ea typeface="Times New Roman" panose="02020603050405020304" pitchFamily="18" charset="0"/>
                        </a:rPr>
                        <a:t>7.65%</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123596"/>
                  </a:ext>
                </a:extLst>
              </a:tr>
            </a:tbl>
          </a:graphicData>
        </a:graphic>
      </p:graphicFrame>
    </p:spTree>
    <p:extLst>
      <p:ext uri="{BB962C8B-B14F-4D97-AF65-F5344CB8AC3E}">
        <p14:creationId xmlns:p14="http://schemas.microsoft.com/office/powerpoint/2010/main" val="123226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2C10B-4723-4B24-8C32-EF7EC315DFF2}"/>
              </a:ext>
            </a:extLst>
          </p:cNvPr>
          <p:cNvSpPr>
            <a:spLocks noGrp="1"/>
          </p:cNvSpPr>
          <p:nvPr>
            <p:ph type="title"/>
          </p:nvPr>
        </p:nvSpPr>
        <p:spPr>
          <a:xfrm>
            <a:off x="838200" y="20810"/>
            <a:ext cx="10515600" cy="718608"/>
          </a:xfrm>
        </p:spPr>
        <p:txBody>
          <a:bodyPr>
            <a:normAutofit/>
          </a:bodyPr>
          <a:lstStyle/>
          <a:p>
            <a:pPr algn="ctr"/>
            <a:r>
              <a:rPr lang="en-US" sz="4000" dirty="0"/>
              <a:t>Profit and Loss Statement</a:t>
            </a:r>
          </a:p>
        </p:txBody>
      </p:sp>
      <p:sp>
        <p:nvSpPr>
          <p:cNvPr id="7" name="Rectangle: Rounded Corners 6">
            <a:hlinkClick r:id="rId2" action="ppaction://hlinksldjump"/>
            <a:extLst>
              <a:ext uri="{FF2B5EF4-FFF2-40B4-BE49-F238E27FC236}">
                <a16:creationId xmlns:a16="http://schemas.microsoft.com/office/drawing/2014/main" id="{83EA9436-4403-454A-A7D8-12923D9DDDE9}"/>
              </a:ext>
            </a:extLst>
          </p:cNvPr>
          <p:cNvSpPr/>
          <p:nvPr/>
        </p:nvSpPr>
        <p:spPr>
          <a:xfrm>
            <a:off x="6562725" y="6236700"/>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8" name="Rectangle: Rounded Corners 7">
            <a:hlinkClick r:id="rId3" action="ppaction://hlinksldjump"/>
            <a:extLst>
              <a:ext uri="{FF2B5EF4-FFF2-40B4-BE49-F238E27FC236}">
                <a16:creationId xmlns:a16="http://schemas.microsoft.com/office/drawing/2014/main" id="{B71242CF-30CB-4647-BB45-5C836316CA60}"/>
              </a:ext>
            </a:extLst>
          </p:cNvPr>
          <p:cNvSpPr/>
          <p:nvPr/>
        </p:nvSpPr>
        <p:spPr>
          <a:xfrm>
            <a:off x="9348359" y="6236700"/>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9" name="Rectangle 8">
            <a:extLst>
              <a:ext uri="{FF2B5EF4-FFF2-40B4-BE49-F238E27FC236}">
                <a16:creationId xmlns:a16="http://schemas.microsoft.com/office/drawing/2014/main" id="{A2EC0897-4751-40B0-9051-07BED6D1AE6A}"/>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a:extLst>
              <a:ext uri="{FF2B5EF4-FFF2-40B4-BE49-F238E27FC236}">
                <a16:creationId xmlns:a16="http://schemas.microsoft.com/office/drawing/2014/main" id="{22411C46-2865-48A0-9682-9E14B10729F5}"/>
              </a:ext>
            </a:extLst>
          </p:cNvPr>
          <p:cNvGraphicFramePr>
            <a:graphicFrameLocks noGrp="1"/>
          </p:cNvGraphicFramePr>
          <p:nvPr>
            <p:extLst>
              <p:ext uri="{D42A27DB-BD31-4B8C-83A1-F6EECF244321}">
                <p14:modId xmlns:p14="http://schemas.microsoft.com/office/powerpoint/2010/main" val="2119734106"/>
              </p:ext>
            </p:extLst>
          </p:nvPr>
        </p:nvGraphicFramePr>
        <p:xfrm>
          <a:off x="1656804" y="1046689"/>
          <a:ext cx="3972472" cy="4351340"/>
        </p:xfrm>
        <a:graphic>
          <a:graphicData uri="http://schemas.openxmlformats.org/drawingml/2006/table">
            <a:tbl>
              <a:tblPr/>
              <a:tblGrid>
                <a:gridCol w="1856571">
                  <a:extLst>
                    <a:ext uri="{9D8B030D-6E8A-4147-A177-3AD203B41FA5}">
                      <a16:colId xmlns:a16="http://schemas.microsoft.com/office/drawing/2014/main" val="3195868924"/>
                    </a:ext>
                  </a:extLst>
                </a:gridCol>
                <a:gridCol w="670290">
                  <a:extLst>
                    <a:ext uri="{9D8B030D-6E8A-4147-A177-3AD203B41FA5}">
                      <a16:colId xmlns:a16="http://schemas.microsoft.com/office/drawing/2014/main" val="3777661147"/>
                    </a:ext>
                  </a:extLst>
                </a:gridCol>
                <a:gridCol w="686544">
                  <a:extLst>
                    <a:ext uri="{9D8B030D-6E8A-4147-A177-3AD203B41FA5}">
                      <a16:colId xmlns:a16="http://schemas.microsoft.com/office/drawing/2014/main" val="2272272711"/>
                    </a:ext>
                  </a:extLst>
                </a:gridCol>
                <a:gridCol w="759067">
                  <a:extLst>
                    <a:ext uri="{9D8B030D-6E8A-4147-A177-3AD203B41FA5}">
                      <a16:colId xmlns:a16="http://schemas.microsoft.com/office/drawing/2014/main" val="3425839514"/>
                    </a:ext>
                  </a:extLst>
                </a:gridCol>
              </a:tblGrid>
              <a:tr h="154110">
                <a:tc gridSpan="2">
                  <a:txBody>
                    <a:bodyPr/>
                    <a:lstStyle/>
                    <a:p>
                      <a:pPr marL="0" marR="0">
                        <a:spcBef>
                          <a:spcPts val="0"/>
                        </a:spcBef>
                        <a:spcAft>
                          <a:spcPts val="0"/>
                        </a:spcAft>
                      </a:pPr>
                      <a:r>
                        <a:rPr lang="en-US" sz="800" b="1">
                          <a:solidFill>
                            <a:srgbClr val="FFFFFF"/>
                          </a:solidFill>
                          <a:effectLst/>
                          <a:latin typeface="Arial" panose="020B0604020202020204" pitchFamily="34" charset="0"/>
                          <a:ea typeface="Batang" panose="02030600000101010101" pitchFamily="18" charset="-127"/>
                        </a:rPr>
                        <a:t>Proforma Profit and Loss (Yearly)</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hMerge="1">
                  <a:txBody>
                    <a:bodyPr/>
                    <a:lstStyle/>
                    <a:p>
                      <a:endParaRPr lang="en-US"/>
                    </a:p>
                  </a:txBody>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800" dirty="0">
                          <a:effectLst/>
                          <a:latin typeface="Arial" panose="020B0604020202020204" pitchFamily="34" charset="0"/>
                          <a:ea typeface="Batang" panose="02030600000101010101" pitchFamily="18" charset="-127"/>
                        </a:rPr>
                        <a:t> </a:t>
                      </a:r>
                      <a:endParaRPr lang="en-US" sz="1100" dirty="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3224672756"/>
                  </a:ext>
                </a:extLst>
              </a:tr>
              <a:tr h="154110">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Year</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1</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2</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3</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595389223"/>
                  </a:ext>
                </a:extLst>
              </a:tr>
              <a:tr h="15411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Revenue</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$1,625,760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$2,113,488</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$2,536,186</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3260831"/>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Cost of Revenue</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$469,116</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$609,851</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$731,821</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2541600"/>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Gross Margin</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71.14%</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71.14%</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71.14%</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0642960"/>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8243608"/>
                  </a:ext>
                </a:extLst>
              </a:tr>
              <a:tr h="15411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Gross Profit</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$1,156,644</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$1,503,637</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$1,804,365</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7969075"/>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0560689"/>
                  </a:ext>
                </a:extLst>
              </a:tr>
              <a:tr h="15411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Expenses</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9821813"/>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Payroll</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$912,500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$1,171,625</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$1,418,954</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2188707"/>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General and Administrative</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$10,000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$10,300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$10,609</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310397"/>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Marketing Expenses</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$3,500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$3,605</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dirty="0">
                          <a:effectLst/>
                          <a:latin typeface="Arial" panose="020B0604020202020204" pitchFamily="34" charset="0"/>
                          <a:ea typeface="Batang" panose="02030600000101010101" pitchFamily="18" charset="-127"/>
                        </a:rPr>
                        <a:t>$3,713</a:t>
                      </a:r>
                      <a:endParaRPr lang="en-US" sz="1100" dirty="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5689525"/>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Professional Fees and Licensure</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$2,500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$2,575</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$2,652</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6550540"/>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Insurance Costs</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$12,000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$12,360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$12,731</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3969504"/>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Travel and Vehicle Costs</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$7,500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$7,725</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$7,957</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0252945"/>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Facility Costs</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$25,000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$25,750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$26,523</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740784"/>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Miscellaneous Costs</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$1,500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$1,545</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$1,591</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9745733"/>
                  </a:ext>
                </a:extLst>
              </a:tr>
              <a:tr h="16317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Payroll Taxes</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$69,806</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$89,629</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$108,550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6033795"/>
                  </a:ext>
                </a:extLst>
              </a:tr>
              <a:tr h="16317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Operating Costs</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$1,044,306</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$1,325,114</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$1,593,280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402270472"/>
                  </a:ext>
                </a:extLst>
              </a:tr>
              <a:tr h="16317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4082106"/>
                  </a:ext>
                </a:extLst>
              </a:tr>
              <a:tr h="16317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EBITDA</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$112,338</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$178,523</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$211,085</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680989867"/>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Federal Income Tax</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$23,340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$40,071</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$48,410</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956374"/>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State Income Tax</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$4,668</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$8,014</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$9,682</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4415424"/>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Interest Expense</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$8,264</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$7,168</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$6,016</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8407126"/>
                  </a:ext>
                </a:extLst>
              </a:tr>
              <a:tr h="15411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Depreciation Expenses</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$10,714</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$11,071</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$11,429</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530559"/>
                  </a:ext>
                </a:extLst>
              </a:tr>
              <a:tr h="154110">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100">
                        <a:effectLst/>
                        <a:latin typeface="Times New Roman" panose="02020603050405020304" pitchFamily="18" charset="0"/>
                        <a:ea typeface="Times New Roman" panose="02020603050405020304" pitchFamily="18" charset="0"/>
                      </a:endParaRPr>
                    </a:p>
                  </a:txBody>
                  <a:tcPr marL="65270" marR="6527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3090072"/>
                  </a:ext>
                </a:extLst>
              </a:tr>
              <a:tr h="15411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Net Profit</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$65,352</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$112,199</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$135,548</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645553931"/>
                  </a:ext>
                </a:extLst>
              </a:tr>
              <a:tr h="15411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Profit Margin</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4.02%</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5.31%</a:t>
                      </a:r>
                      <a:endParaRPr lang="en-US" sz="110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dirty="0">
                          <a:effectLst/>
                          <a:latin typeface="Arial" panose="020B0604020202020204" pitchFamily="34" charset="0"/>
                          <a:ea typeface="Batang" panose="02030600000101010101" pitchFamily="18" charset="-127"/>
                        </a:rPr>
                        <a:t>5.34%</a:t>
                      </a:r>
                      <a:endParaRPr lang="en-US" sz="1100" dirty="0">
                        <a:effectLst/>
                        <a:latin typeface="Times New Roman" panose="02020603050405020304" pitchFamily="18" charset="0"/>
                        <a:ea typeface="Times New Roman" panose="02020603050405020304" pitchFamily="18" charset="0"/>
                      </a:endParaRPr>
                    </a:p>
                  </a:txBody>
                  <a:tcPr marL="65270" marR="6527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1202838"/>
                  </a:ext>
                </a:extLst>
              </a:tr>
            </a:tbl>
          </a:graphicData>
        </a:graphic>
      </p:graphicFrame>
      <p:pic>
        <p:nvPicPr>
          <p:cNvPr id="6145" name="Picture 1">
            <a:extLst>
              <a:ext uri="{FF2B5EF4-FFF2-40B4-BE49-F238E27FC236}">
                <a16:creationId xmlns:a16="http://schemas.microsoft.com/office/drawing/2014/main" id="{9DBA1AB8-BDC4-49E9-8ACE-1FBF6F4483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2725" y="1969822"/>
            <a:ext cx="4819650"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22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145"/>
                                        </p:tgtEl>
                                        <p:attrNameLst>
                                          <p:attrName>style.visibility</p:attrName>
                                        </p:attrNameLst>
                                      </p:cBhvr>
                                      <p:to>
                                        <p:strVal val="visible"/>
                                      </p:to>
                                    </p:set>
                                    <p:animEffect transition="in" filter="fade">
                                      <p:cBhvr>
                                        <p:cTn id="12" dur="1000"/>
                                        <p:tgtEl>
                                          <p:spTgt spid="6145"/>
                                        </p:tgtEl>
                                      </p:cBhvr>
                                    </p:animEffect>
                                    <p:anim calcmode="lin" valueType="num">
                                      <p:cBhvr>
                                        <p:cTn id="13" dur="1000" fill="hold"/>
                                        <p:tgtEl>
                                          <p:spTgt spid="6145"/>
                                        </p:tgtEl>
                                        <p:attrNameLst>
                                          <p:attrName>ppt_x</p:attrName>
                                        </p:attrNameLst>
                                      </p:cBhvr>
                                      <p:tavLst>
                                        <p:tav tm="0">
                                          <p:val>
                                            <p:strVal val="#ppt_x"/>
                                          </p:val>
                                        </p:tav>
                                        <p:tav tm="100000">
                                          <p:val>
                                            <p:strVal val="#ppt_x"/>
                                          </p:val>
                                        </p:tav>
                                      </p:tavLst>
                                    </p:anim>
                                    <p:anim calcmode="lin" valueType="num">
                                      <p:cBhvr>
                                        <p:cTn id="14" dur="1000" fill="hold"/>
                                        <p:tgtEl>
                                          <p:spTgt spid="61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29C2D5-94E6-4700-AA2B-DC51EBFB2ACA}"/>
              </a:ext>
            </a:extLst>
          </p:cNvPr>
          <p:cNvSpPr>
            <a:spLocks noGrp="1"/>
          </p:cNvSpPr>
          <p:nvPr>
            <p:ph type="title"/>
          </p:nvPr>
        </p:nvSpPr>
        <p:spPr>
          <a:xfrm>
            <a:off x="838200" y="11465"/>
            <a:ext cx="10515600" cy="707319"/>
          </a:xfrm>
        </p:spPr>
        <p:txBody>
          <a:bodyPr>
            <a:normAutofit/>
          </a:bodyPr>
          <a:lstStyle/>
          <a:p>
            <a:pPr algn="ctr"/>
            <a:r>
              <a:rPr lang="en-US" sz="4000" dirty="0"/>
              <a:t>Cash Flow Analysis</a:t>
            </a:r>
          </a:p>
        </p:txBody>
      </p:sp>
      <p:sp>
        <p:nvSpPr>
          <p:cNvPr id="7" name="Rectangle: Rounded Corners 6">
            <a:hlinkClick r:id="rId2" action="ppaction://hlinksldjump"/>
            <a:extLst>
              <a:ext uri="{FF2B5EF4-FFF2-40B4-BE49-F238E27FC236}">
                <a16:creationId xmlns:a16="http://schemas.microsoft.com/office/drawing/2014/main" id="{F836F4ED-6569-4ACE-9027-B72FADD892B2}"/>
              </a:ext>
            </a:extLst>
          </p:cNvPr>
          <p:cNvSpPr/>
          <p:nvPr/>
        </p:nvSpPr>
        <p:spPr>
          <a:xfrm>
            <a:off x="6562725" y="6236700"/>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8" name="Rectangle: Rounded Corners 7">
            <a:hlinkClick r:id="rId3" action="ppaction://hlinksldjump"/>
            <a:extLst>
              <a:ext uri="{FF2B5EF4-FFF2-40B4-BE49-F238E27FC236}">
                <a16:creationId xmlns:a16="http://schemas.microsoft.com/office/drawing/2014/main" id="{67418735-A064-4340-8084-75A69739A2F5}"/>
              </a:ext>
            </a:extLst>
          </p:cNvPr>
          <p:cNvSpPr/>
          <p:nvPr/>
        </p:nvSpPr>
        <p:spPr>
          <a:xfrm>
            <a:off x="9348359" y="6236700"/>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9" name="Rectangle 8">
            <a:extLst>
              <a:ext uri="{FF2B5EF4-FFF2-40B4-BE49-F238E27FC236}">
                <a16:creationId xmlns:a16="http://schemas.microsoft.com/office/drawing/2014/main" id="{451B7F67-4330-485E-B5D4-745803B3D6DF}"/>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a:extLst>
              <a:ext uri="{FF2B5EF4-FFF2-40B4-BE49-F238E27FC236}">
                <a16:creationId xmlns:a16="http://schemas.microsoft.com/office/drawing/2014/main" id="{B569C0E9-A515-400C-9A9C-F47F15F754F6}"/>
              </a:ext>
            </a:extLst>
          </p:cNvPr>
          <p:cNvGraphicFramePr>
            <a:graphicFrameLocks noGrp="1"/>
          </p:cNvGraphicFramePr>
          <p:nvPr>
            <p:extLst>
              <p:ext uri="{D42A27DB-BD31-4B8C-83A1-F6EECF244321}">
                <p14:modId xmlns:p14="http://schemas.microsoft.com/office/powerpoint/2010/main" val="2559354329"/>
              </p:ext>
            </p:extLst>
          </p:nvPr>
        </p:nvGraphicFramePr>
        <p:xfrm>
          <a:off x="1722544" y="1027730"/>
          <a:ext cx="3802380" cy="4095750"/>
        </p:xfrm>
        <a:graphic>
          <a:graphicData uri="http://schemas.openxmlformats.org/drawingml/2006/table">
            <a:tbl>
              <a:tblPr/>
              <a:tblGrid>
                <a:gridCol w="1656715">
                  <a:extLst>
                    <a:ext uri="{9D8B030D-6E8A-4147-A177-3AD203B41FA5}">
                      <a16:colId xmlns:a16="http://schemas.microsoft.com/office/drawing/2014/main" val="650828007"/>
                    </a:ext>
                  </a:extLst>
                </a:gridCol>
                <a:gridCol w="601345">
                  <a:extLst>
                    <a:ext uri="{9D8B030D-6E8A-4147-A177-3AD203B41FA5}">
                      <a16:colId xmlns:a16="http://schemas.microsoft.com/office/drawing/2014/main" val="972608670"/>
                    </a:ext>
                  </a:extLst>
                </a:gridCol>
                <a:gridCol w="746760">
                  <a:extLst>
                    <a:ext uri="{9D8B030D-6E8A-4147-A177-3AD203B41FA5}">
                      <a16:colId xmlns:a16="http://schemas.microsoft.com/office/drawing/2014/main" val="3455896873"/>
                    </a:ext>
                  </a:extLst>
                </a:gridCol>
                <a:gridCol w="797560">
                  <a:extLst>
                    <a:ext uri="{9D8B030D-6E8A-4147-A177-3AD203B41FA5}">
                      <a16:colId xmlns:a16="http://schemas.microsoft.com/office/drawing/2014/main" val="2644728158"/>
                    </a:ext>
                  </a:extLst>
                </a:gridCol>
              </a:tblGrid>
              <a:tr h="161925">
                <a:tc gridSpan="2">
                  <a:txBody>
                    <a:bodyPr/>
                    <a:lstStyle/>
                    <a:p>
                      <a:pPr marL="0" marR="0">
                        <a:spcBef>
                          <a:spcPts val="0"/>
                        </a:spcBef>
                        <a:spcAft>
                          <a:spcPts val="0"/>
                        </a:spcAft>
                      </a:pPr>
                      <a:r>
                        <a:rPr lang="en-US" sz="800" b="1">
                          <a:solidFill>
                            <a:srgbClr val="FFFFFF"/>
                          </a:solidFill>
                          <a:effectLst/>
                          <a:latin typeface="Arial" panose="020B0604020202020204" pitchFamily="34" charset="0"/>
                          <a:ea typeface="Batang" panose="02030600000101010101" pitchFamily="18" charset="-127"/>
                        </a:rPr>
                        <a:t>Proforma Cash Flow Analysis - Yearly</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hMerge="1">
                  <a:txBody>
                    <a:bodyPr/>
                    <a:lstStyle/>
                    <a:p>
                      <a:endParaRPr lang="en-US"/>
                    </a:p>
                  </a:txBody>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1217956031"/>
                  </a:ext>
                </a:extLst>
              </a:tr>
              <a:tr h="161925">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Year</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3914537907"/>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Cash From Operations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$76,066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$123,270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$146,977</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2550435"/>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Cash From Receivables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5289756"/>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Operating Cash Inflow</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$76,066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$123,270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$146,977</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8662641"/>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82195322"/>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Other Cash Inflows</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696331"/>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Equity Investment</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2188726"/>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Increased Borrowings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$175,000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4999032"/>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Sales of Business Assets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5241344"/>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A/P Increases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$1,150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$1,323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5312191"/>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Other Cash Inflows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$201,000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$1,150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$1,323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1037473"/>
                  </a:ext>
                </a:extLst>
              </a:tr>
              <a:tr h="17145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effectLst/>
                          <a:latin typeface="Arial" panose="020B0604020202020204" pitchFamily="34" charset="0"/>
                          <a:ea typeface="Batang" panose="02030600000101010101" pitchFamily="18" charset="-127"/>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1531304"/>
                  </a:ext>
                </a:extLst>
              </a:tr>
              <a:tr h="17145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Cash Inflow</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$277,066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$124,420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$148,299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224991423"/>
                  </a:ext>
                </a:extLst>
              </a:tr>
              <a:tr h="161925">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31401758"/>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Cash Outflows</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753356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Repayment of Principal</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$21,418</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$22,513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$23,665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2180286"/>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A/P Decreases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$600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$720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5585705"/>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A/R Increases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0648431"/>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Asset Purchases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$82,500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6035036"/>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Dividends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$43,719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$80,605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$98,649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793484"/>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Cash Outflows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$148,136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$106,219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$125,535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094636"/>
                  </a:ext>
                </a:extLst>
              </a:tr>
              <a:tr h="17145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6819761"/>
                  </a:ext>
                </a:extLst>
              </a:tr>
              <a:tr h="17145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Net Cash Flow</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$128,930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$18,201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$22,765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962467129"/>
                  </a:ext>
                </a:extLst>
              </a:tr>
              <a:tr h="17145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Cash Balance</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$128,930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$147,131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dirty="0">
                          <a:effectLst/>
                          <a:latin typeface="Arial" panose="020B0604020202020204" pitchFamily="34" charset="0"/>
                          <a:ea typeface="Batang" panose="02030600000101010101" pitchFamily="18" charset="-127"/>
                        </a:rPr>
                        <a:t>$169,896</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57043165"/>
                  </a:ext>
                </a:extLst>
              </a:tr>
            </a:tbl>
          </a:graphicData>
        </a:graphic>
      </p:graphicFrame>
      <p:pic>
        <p:nvPicPr>
          <p:cNvPr id="7169" name="Picture 1">
            <a:extLst>
              <a:ext uri="{FF2B5EF4-FFF2-40B4-BE49-F238E27FC236}">
                <a16:creationId xmlns:a16="http://schemas.microsoft.com/office/drawing/2014/main" id="{CD12098B-0F50-4712-84D0-8F150C55CB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1075" y="1827830"/>
            <a:ext cx="5248275"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921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69"/>
                                        </p:tgtEl>
                                        <p:attrNameLst>
                                          <p:attrName>style.visibility</p:attrName>
                                        </p:attrNameLst>
                                      </p:cBhvr>
                                      <p:to>
                                        <p:strVal val="visible"/>
                                      </p:to>
                                    </p:set>
                                    <p:animEffect transition="in" filter="fade">
                                      <p:cBhvr>
                                        <p:cTn id="12" dur="1000"/>
                                        <p:tgtEl>
                                          <p:spTgt spid="7169"/>
                                        </p:tgtEl>
                                      </p:cBhvr>
                                    </p:animEffect>
                                    <p:anim calcmode="lin" valueType="num">
                                      <p:cBhvr>
                                        <p:cTn id="13" dur="1000" fill="hold"/>
                                        <p:tgtEl>
                                          <p:spTgt spid="7169"/>
                                        </p:tgtEl>
                                        <p:attrNameLst>
                                          <p:attrName>ppt_x</p:attrName>
                                        </p:attrNameLst>
                                      </p:cBhvr>
                                      <p:tavLst>
                                        <p:tav tm="0">
                                          <p:val>
                                            <p:strVal val="#ppt_x"/>
                                          </p:val>
                                        </p:tav>
                                        <p:tav tm="100000">
                                          <p:val>
                                            <p:strVal val="#ppt_x"/>
                                          </p:val>
                                        </p:tav>
                                      </p:tavLst>
                                    </p:anim>
                                    <p:anim calcmode="lin" valueType="num">
                                      <p:cBhvr>
                                        <p:cTn id="14" dur="1000" fill="hold"/>
                                        <p:tgtEl>
                                          <p:spTgt spid="71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462E6-6726-4D2E-BD34-9117E7DCFD02}"/>
              </a:ext>
            </a:extLst>
          </p:cNvPr>
          <p:cNvSpPr>
            <a:spLocks noGrp="1"/>
          </p:cNvSpPr>
          <p:nvPr>
            <p:ph type="title"/>
          </p:nvPr>
        </p:nvSpPr>
        <p:spPr>
          <a:xfrm>
            <a:off x="838200" y="10633"/>
            <a:ext cx="10515600" cy="639586"/>
          </a:xfrm>
        </p:spPr>
        <p:txBody>
          <a:bodyPr>
            <a:normAutofit fontScale="90000"/>
          </a:bodyPr>
          <a:lstStyle/>
          <a:p>
            <a:pPr algn="ctr"/>
            <a:r>
              <a:rPr lang="en-US" dirty="0"/>
              <a:t>Balance Sheet</a:t>
            </a:r>
          </a:p>
        </p:txBody>
      </p:sp>
      <p:sp>
        <p:nvSpPr>
          <p:cNvPr id="7" name="Rectangle: Rounded Corners 6">
            <a:hlinkClick r:id="rId2" action="ppaction://hlinksldjump"/>
            <a:extLst>
              <a:ext uri="{FF2B5EF4-FFF2-40B4-BE49-F238E27FC236}">
                <a16:creationId xmlns:a16="http://schemas.microsoft.com/office/drawing/2014/main" id="{C63AB845-5AF3-47EA-A526-1D6DA8510E62}"/>
              </a:ext>
            </a:extLst>
          </p:cNvPr>
          <p:cNvSpPr/>
          <p:nvPr/>
        </p:nvSpPr>
        <p:spPr>
          <a:xfrm>
            <a:off x="6562725" y="6236700"/>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
        <p:nvSpPr>
          <p:cNvPr id="8" name="Rectangle: Rounded Corners 7">
            <a:hlinkClick r:id="rId3" action="ppaction://hlinksldjump"/>
            <a:extLst>
              <a:ext uri="{FF2B5EF4-FFF2-40B4-BE49-F238E27FC236}">
                <a16:creationId xmlns:a16="http://schemas.microsoft.com/office/drawing/2014/main" id="{83C8FC88-6501-455D-A28A-22BA09933CEF}"/>
              </a:ext>
            </a:extLst>
          </p:cNvPr>
          <p:cNvSpPr/>
          <p:nvPr/>
        </p:nvSpPr>
        <p:spPr>
          <a:xfrm>
            <a:off x="9348359" y="6236700"/>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9" name="Rectangle 8">
            <a:extLst>
              <a:ext uri="{FF2B5EF4-FFF2-40B4-BE49-F238E27FC236}">
                <a16:creationId xmlns:a16="http://schemas.microsoft.com/office/drawing/2014/main" id="{0B0D45DF-6060-4103-A539-6C843BA38FF1}"/>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9058CDAF-DDAB-4D09-B50B-7DA025803E72}"/>
              </a:ext>
            </a:extLst>
          </p:cNvPr>
          <p:cNvGraphicFramePr>
            <a:graphicFrameLocks noGrp="1"/>
          </p:cNvGraphicFramePr>
          <p:nvPr>
            <p:extLst>
              <p:ext uri="{D42A27DB-BD31-4B8C-83A1-F6EECF244321}">
                <p14:modId xmlns:p14="http://schemas.microsoft.com/office/powerpoint/2010/main" val="3852582159"/>
              </p:ext>
            </p:extLst>
          </p:nvPr>
        </p:nvGraphicFramePr>
        <p:xfrm>
          <a:off x="1671475" y="1617447"/>
          <a:ext cx="4155440" cy="2771775"/>
        </p:xfrm>
        <a:graphic>
          <a:graphicData uri="http://schemas.openxmlformats.org/drawingml/2006/table">
            <a:tbl>
              <a:tblPr/>
              <a:tblGrid>
                <a:gridCol w="1940560">
                  <a:extLst>
                    <a:ext uri="{9D8B030D-6E8A-4147-A177-3AD203B41FA5}">
                      <a16:colId xmlns:a16="http://schemas.microsoft.com/office/drawing/2014/main" val="2747327569"/>
                    </a:ext>
                  </a:extLst>
                </a:gridCol>
                <a:gridCol w="721360">
                  <a:extLst>
                    <a:ext uri="{9D8B030D-6E8A-4147-A177-3AD203B41FA5}">
                      <a16:colId xmlns:a16="http://schemas.microsoft.com/office/drawing/2014/main" val="1192141118"/>
                    </a:ext>
                  </a:extLst>
                </a:gridCol>
                <a:gridCol w="734060">
                  <a:extLst>
                    <a:ext uri="{9D8B030D-6E8A-4147-A177-3AD203B41FA5}">
                      <a16:colId xmlns:a16="http://schemas.microsoft.com/office/drawing/2014/main" val="86168210"/>
                    </a:ext>
                  </a:extLst>
                </a:gridCol>
                <a:gridCol w="759460">
                  <a:extLst>
                    <a:ext uri="{9D8B030D-6E8A-4147-A177-3AD203B41FA5}">
                      <a16:colId xmlns:a16="http://schemas.microsoft.com/office/drawing/2014/main" val="109905621"/>
                    </a:ext>
                  </a:extLst>
                </a:gridCol>
              </a:tblGrid>
              <a:tr h="161925">
                <a:tc>
                  <a:txBody>
                    <a:bodyPr/>
                    <a:lstStyle/>
                    <a:p>
                      <a:pPr marL="0" marR="0">
                        <a:spcBef>
                          <a:spcPts val="0"/>
                        </a:spcBef>
                        <a:spcAft>
                          <a:spcPts val="0"/>
                        </a:spcAft>
                      </a:pPr>
                      <a:r>
                        <a:rPr lang="en-US" sz="800" b="1">
                          <a:solidFill>
                            <a:srgbClr val="FFFFFF"/>
                          </a:solidFill>
                          <a:effectLst/>
                          <a:latin typeface="Arial" panose="020B0604020202020204" pitchFamily="34" charset="0"/>
                          <a:ea typeface="Batang" panose="02030600000101010101" pitchFamily="18" charset="-127"/>
                        </a:rPr>
                        <a:t>Proforma Balance Sheet - Yearly</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3515093613"/>
                  </a:ext>
                </a:extLst>
              </a:tr>
              <a:tr h="161925">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Year</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918460637"/>
                  </a:ext>
                </a:extLst>
              </a:tr>
              <a:tr h="161925">
                <a:tc>
                  <a:txBody>
                    <a:bodyPr/>
                    <a:lstStyle/>
                    <a:p>
                      <a:pPr marL="0" marR="0">
                        <a:spcBef>
                          <a:spcPts val="0"/>
                        </a:spcBef>
                        <a:spcAft>
                          <a:spcPts val="0"/>
                        </a:spcAft>
                      </a:pPr>
                      <a:r>
                        <a:rPr lang="en-US" sz="800" b="1" dirty="0">
                          <a:effectLst/>
                          <a:latin typeface="Arial" panose="020B0604020202020204" pitchFamily="34" charset="0"/>
                          <a:ea typeface="Batang" panose="02030600000101010101" pitchFamily="18" charset="-127"/>
                        </a:rPr>
                        <a:t>Assets</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5590082"/>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Cash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$128,930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$147,131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$169,896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4594791"/>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Lease and Security Deposits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9163896"/>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FF&amp;E and Vehicles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$75,000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$77,500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$80,000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594437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Accumulated Depreciation</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solidFill>
                            <a:srgbClr val="FF0000"/>
                          </a:solidFill>
                          <a:effectLst/>
                          <a:latin typeface="Arial" panose="020B0604020202020204" pitchFamily="34" charset="0"/>
                          <a:ea typeface="Batang" panose="02030600000101010101" pitchFamily="18" charset="-127"/>
                        </a:rPr>
                        <a:t>($10,714)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solidFill>
                            <a:srgbClr val="FF0000"/>
                          </a:solidFill>
                          <a:effectLst/>
                          <a:latin typeface="Arial" panose="020B0604020202020204" pitchFamily="34" charset="0"/>
                          <a:ea typeface="Batang" panose="02030600000101010101" pitchFamily="18" charset="-127"/>
                        </a:rPr>
                        <a:t>($21,786)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solidFill>
                            <a:srgbClr val="FF0000"/>
                          </a:solidFill>
                          <a:effectLst/>
                          <a:latin typeface="Arial" panose="020B0604020202020204" pitchFamily="34" charset="0"/>
                          <a:ea typeface="Batang" panose="02030600000101010101" pitchFamily="18" charset="-127"/>
                        </a:rPr>
                        <a:t>($33,214)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5438602"/>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Assets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$200,715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$210,345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$224,182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2268107"/>
                  </a:ext>
                </a:extLst>
              </a:tr>
              <a:tr h="161925">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37396844"/>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Liabilities and Equity</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2388023"/>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Accounts Payable</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$500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$1,050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$1,653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8589212"/>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Long Term Liabilities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$153,582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$131,069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$108,556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7420847"/>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Other Liabilities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164767"/>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Liabilities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$154,082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$132,119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$110,208</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4605630"/>
                  </a:ext>
                </a:extLst>
              </a:tr>
              <a:tr h="171450">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0133428"/>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Equity</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$46,633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$78,226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$113,973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364563983"/>
                  </a:ext>
                </a:extLst>
              </a:tr>
              <a:tr h="17145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Liabilities and Equity</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$200,715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a:effectLst/>
                          <a:latin typeface="Arial" panose="020B0604020202020204" pitchFamily="34" charset="0"/>
                          <a:ea typeface="Batang" panose="02030600000101010101" pitchFamily="18" charset="-127"/>
                        </a:rPr>
                        <a:t>$210,345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b="1" dirty="0">
                          <a:effectLst/>
                          <a:latin typeface="Arial" panose="020B0604020202020204" pitchFamily="34" charset="0"/>
                          <a:ea typeface="Batang" panose="02030600000101010101" pitchFamily="18" charset="-127"/>
                        </a:rPr>
                        <a:t>$224,182</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636473988"/>
                  </a:ext>
                </a:extLst>
              </a:tr>
            </a:tbl>
          </a:graphicData>
        </a:graphic>
      </p:graphicFrame>
      <p:pic>
        <p:nvPicPr>
          <p:cNvPr id="8193" name="Picture 1">
            <a:extLst>
              <a:ext uri="{FF2B5EF4-FFF2-40B4-BE49-F238E27FC236}">
                <a16:creationId xmlns:a16="http://schemas.microsoft.com/office/drawing/2014/main" id="{B0C439AF-55F4-4B19-8C59-DA77AC19DD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2705" y="1617447"/>
            <a:ext cx="454342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8479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193"/>
                                        </p:tgtEl>
                                        <p:attrNameLst>
                                          <p:attrName>style.visibility</p:attrName>
                                        </p:attrNameLst>
                                      </p:cBhvr>
                                      <p:to>
                                        <p:strVal val="visible"/>
                                      </p:to>
                                    </p:set>
                                    <p:animEffect transition="in" filter="fade">
                                      <p:cBhvr>
                                        <p:cTn id="12" dur="1000"/>
                                        <p:tgtEl>
                                          <p:spTgt spid="8193"/>
                                        </p:tgtEl>
                                      </p:cBhvr>
                                    </p:animEffect>
                                    <p:anim calcmode="lin" valueType="num">
                                      <p:cBhvr>
                                        <p:cTn id="13" dur="1000" fill="hold"/>
                                        <p:tgtEl>
                                          <p:spTgt spid="8193"/>
                                        </p:tgtEl>
                                        <p:attrNameLst>
                                          <p:attrName>ppt_x</p:attrName>
                                        </p:attrNameLst>
                                      </p:cBhvr>
                                      <p:tavLst>
                                        <p:tav tm="0">
                                          <p:val>
                                            <p:strVal val="#ppt_x"/>
                                          </p:val>
                                        </p:tav>
                                        <p:tav tm="100000">
                                          <p:val>
                                            <p:strVal val="#ppt_x"/>
                                          </p:val>
                                        </p:tav>
                                      </p:tavLst>
                                    </p:anim>
                                    <p:anim calcmode="lin" valueType="num">
                                      <p:cBhvr>
                                        <p:cTn id="14" dur="1000" fill="hold"/>
                                        <p:tgtEl>
                                          <p:spTgt spid="81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7BD56-D42E-4EC5-A6C0-6279D6945097}"/>
              </a:ext>
            </a:extLst>
          </p:cNvPr>
          <p:cNvSpPr>
            <a:spLocks noGrp="1"/>
          </p:cNvSpPr>
          <p:nvPr>
            <p:ph type="title"/>
          </p:nvPr>
        </p:nvSpPr>
        <p:spPr>
          <a:xfrm>
            <a:off x="838200" y="26000"/>
            <a:ext cx="10515600" cy="729897"/>
          </a:xfrm>
        </p:spPr>
        <p:txBody>
          <a:bodyPr>
            <a:normAutofit/>
          </a:bodyPr>
          <a:lstStyle/>
          <a:p>
            <a:pPr algn="ctr"/>
            <a:r>
              <a:rPr lang="en-US" sz="4000" dirty="0"/>
              <a:t>Breakeven Analysis and Business Ratios</a:t>
            </a:r>
          </a:p>
        </p:txBody>
      </p:sp>
      <p:sp>
        <p:nvSpPr>
          <p:cNvPr id="10" name="Rectangle: Rounded Corners 9">
            <a:hlinkClick r:id="rId2" action="ppaction://hlinksldjump"/>
            <a:extLst>
              <a:ext uri="{FF2B5EF4-FFF2-40B4-BE49-F238E27FC236}">
                <a16:creationId xmlns:a16="http://schemas.microsoft.com/office/drawing/2014/main" id="{27BBDA20-1146-45E8-894E-3E25674655BF}"/>
              </a:ext>
            </a:extLst>
          </p:cNvPr>
          <p:cNvSpPr/>
          <p:nvPr/>
        </p:nvSpPr>
        <p:spPr>
          <a:xfrm>
            <a:off x="8184576" y="6256330"/>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9" name="Rectangle 8">
            <a:extLst>
              <a:ext uri="{FF2B5EF4-FFF2-40B4-BE49-F238E27FC236}">
                <a16:creationId xmlns:a16="http://schemas.microsoft.com/office/drawing/2014/main" id="{7F014072-BA8F-4A92-8FED-9936C5C0E3D8}"/>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C7C6A41C-7BE2-48B0-9593-859B13334516}"/>
              </a:ext>
            </a:extLst>
          </p:cNvPr>
          <p:cNvGraphicFramePr>
            <a:graphicFrameLocks noGrp="1"/>
          </p:cNvGraphicFramePr>
          <p:nvPr>
            <p:extLst>
              <p:ext uri="{D42A27DB-BD31-4B8C-83A1-F6EECF244321}">
                <p14:modId xmlns:p14="http://schemas.microsoft.com/office/powerpoint/2010/main" val="1971537149"/>
              </p:ext>
            </p:extLst>
          </p:nvPr>
        </p:nvGraphicFramePr>
        <p:xfrm>
          <a:off x="1504527" y="1114867"/>
          <a:ext cx="3599180" cy="647700"/>
        </p:xfrm>
        <a:graphic>
          <a:graphicData uri="http://schemas.openxmlformats.org/drawingml/2006/table">
            <a:tbl>
              <a:tblPr/>
              <a:tblGrid>
                <a:gridCol w="1348740">
                  <a:extLst>
                    <a:ext uri="{9D8B030D-6E8A-4147-A177-3AD203B41FA5}">
                      <a16:colId xmlns:a16="http://schemas.microsoft.com/office/drawing/2014/main" val="1681291777"/>
                    </a:ext>
                  </a:extLst>
                </a:gridCol>
                <a:gridCol w="871220">
                  <a:extLst>
                    <a:ext uri="{9D8B030D-6E8A-4147-A177-3AD203B41FA5}">
                      <a16:colId xmlns:a16="http://schemas.microsoft.com/office/drawing/2014/main" val="1762643578"/>
                    </a:ext>
                  </a:extLst>
                </a:gridCol>
                <a:gridCol w="695960">
                  <a:extLst>
                    <a:ext uri="{9D8B030D-6E8A-4147-A177-3AD203B41FA5}">
                      <a16:colId xmlns:a16="http://schemas.microsoft.com/office/drawing/2014/main" val="211706396"/>
                    </a:ext>
                  </a:extLst>
                </a:gridCol>
                <a:gridCol w="683260">
                  <a:extLst>
                    <a:ext uri="{9D8B030D-6E8A-4147-A177-3AD203B41FA5}">
                      <a16:colId xmlns:a16="http://schemas.microsoft.com/office/drawing/2014/main" val="2566533025"/>
                    </a:ext>
                  </a:extLst>
                </a:gridCol>
              </a:tblGrid>
              <a:tr h="161925">
                <a:tc gridSpan="2">
                  <a:txBody>
                    <a:bodyPr/>
                    <a:lstStyle/>
                    <a:p>
                      <a:pPr marL="0" marR="0">
                        <a:spcBef>
                          <a:spcPts val="0"/>
                        </a:spcBef>
                        <a:spcAft>
                          <a:spcPts val="0"/>
                        </a:spcAft>
                      </a:pPr>
                      <a:r>
                        <a:rPr lang="en-US" sz="800" b="1">
                          <a:solidFill>
                            <a:srgbClr val="FFFFFF"/>
                          </a:solidFill>
                          <a:effectLst/>
                          <a:latin typeface="Arial" panose="020B0604020202020204" pitchFamily="34" charset="0"/>
                          <a:ea typeface="Batang" panose="02030600000101010101" pitchFamily="18" charset="-127"/>
                        </a:rPr>
                        <a:t>Monthly Break Even Analysis</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hMerge="1">
                  <a:txBody>
                    <a:bodyPr/>
                    <a:lstStyle/>
                    <a:p>
                      <a:endParaRPr lang="en-US"/>
                    </a:p>
                  </a:txBody>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270203439"/>
                  </a:ext>
                </a:extLst>
              </a:tr>
              <a:tr h="161925">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Year</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2705803731"/>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Monthly Revenue</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$122,322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$155,213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$186,624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3467961"/>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Yearly Revenue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dirty="0">
                          <a:effectLst/>
                          <a:latin typeface="Arial" panose="020B0604020202020204" pitchFamily="34" charset="0"/>
                          <a:ea typeface="Batang" panose="02030600000101010101" pitchFamily="18" charset="-127"/>
                        </a:rPr>
                        <a:t>$1,467,860</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dirty="0">
                          <a:effectLst/>
                          <a:latin typeface="Arial" panose="020B0604020202020204" pitchFamily="34" charset="0"/>
                          <a:ea typeface="Batang" panose="02030600000101010101" pitchFamily="18" charset="-127"/>
                        </a:rPr>
                        <a:t>$1,862,559</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dirty="0">
                          <a:effectLst/>
                          <a:latin typeface="Arial" panose="020B0604020202020204" pitchFamily="34" charset="0"/>
                          <a:ea typeface="Batang" panose="02030600000101010101" pitchFamily="18" charset="-127"/>
                        </a:rPr>
                        <a:t>$2,239,488</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1233907"/>
                  </a:ext>
                </a:extLst>
              </a:tr>
            </a:tbl>
          </a:graphicData>
        </a:graphic>
      </p:graphicFrame>
      <p:pic>
        <p:nvPicPr>
          <p:cNvPr id="9217" name="Picture 1">
            <a:extLst>
              <a:ext uri="{FF2B5EF4-FFF2-40B4-BE49-F238E27FC236}">
                <a16:creationId xmlns:a16="http://schemas.microsoft.com/office/drawing/2014/main" id="{B9852E13-FF7D-4BE1-B679-1D946DFDA7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6229" y="1981200"/>
            <a:ext cx="42957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a:extLst>
              <a:ext uri="{FF2B5EF4-FFF2-40B4-BE49-F238E27FC236}">
                <a16:creationId xmlns:a16="http://schemas.microsoft.com/office/drawing/2014/main" id="{49BD8585-1146-4539-98BE-376788A17518}"/>
              </a:ext>
            </a:extLst>
          </p:cNvPr>
          <p:cNvGraphicFramePr>
            <a:graphicFrameLocks noGrp="1"/>
          </p:cNvGraphicFramePr>
          <p:nvPr>
            <p:extLst>
              <p:ext uri="{D42A27DB-BD31-4B8C-83A1-F6EECF244321}">
                <p14:modId xmlns:p14="http://schemas.microsoft.com/office/powerpoint/2010/main" val="909815783"/>
              </p:ext>
            </p:extLst>
          </p:nvPr>
        </p:nvGraphicFramePr>
        <p:xfrm>
          <a:off x="7576689" y="1114867"/>
          <a:ext cx="2989580" cy="2428875"/>
        </p:xfrm>
        <a:graphic>
          <a:graphicData uri="http://schemas.openxmlformats.org/drawingml/2006/table">
            <a:tbl>
              <a:tblPr/>
              <a:tblGrid>
                <a:gridCol w="1307465">
                  <a:extLst>
                    <a:ext uri="{9D8B030D-6E8A-4147-A177-3AD203B41FA5}">
                      <a16:colId xmlns:a16="http://schemas.microsoft.com/office/drawing/2014/main" val="2979815381"/>
                    </a:ext>
                  </a:extLst>
                </a:gridCol>
                <a:gridCol w="442595">
                  <a:extLst>
                    <a:ext uri="{9D8B030D-6E8A-4147-A177-3AD203B41FA5}">
                      <a16:colId xmlns:a16="http://schemas.microsoft.com/office/drawing/2014/main" val="2938749425"/>
                    </a:ext>
                  </a:extLst>
                </a:gridCol>
                <a:gridCol w="619760">
                  <a:extLst>
                    <a:ext uri="{9D8B030D-6E8A-4147-A177-3AD203B41FA5}">
                      <a16:colId xmlns:a16="http://schemas.microsoft.com/office/drawing/2014/main" val="41068260"/>
                    </a:ext>
                  </a:extLst>
                </a:gridCol>
                <a:gridCol w="619760">
                  <a:extLst>
                    <a:ext uri="{9D8B030D-6E8A-4147-A177-3AD203B41FA5}">
                      <a16:colId xmlns:a16="http://schemas.microsoft.com/office/drawing/2014/main" val="1953529192"/>
                    </a:ext>
                  </a:extLst>
                </a:gridCol>
              </a:tblGrid>
              <a:tr h="161925">
                <a:tc gridSpan="2">
                  <a:txBody>
                    <a:bodyPr/>
                    <a:lstStyle/>
                    <a:p>
                      <a:pPr marL="0" marR="0">
                        <a:spcBef>
                          <a:spcPts val="0"/>
                        </a:spcBef>
                        <a:spcAft>
                          <a:spcPts val="0"/>
                        </a:spcAft>
                      </a:pPr>
                      <a:r>
                        <a:rPr lang="en-US" sz="800" b="1">
                          <a:solidFill>
                            <a:srgbClr val="FFFFFF"/>
                          </a:solidFill>
                          <a:effectLst/>
                          <a:latin typeface="Arial" panose="020B0604020202020204" pitchFamily="34" charset="0"/>
                          <a:ea typeface="Batang" panose="02030600000101010101" pitchFamily="18" charset="-127"/>
                        </a:rPr>
                        <a:t>Business Ratios - Yearly</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hMerge="1">
                  <a:txBody>
                    <a:bodyPr/>
                    <a:lstStyle/>
                    <a:p>
                      <a:endParaRPr lang="en-US"/>
                    </a:p>
                  </a:txBody>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1719348726"/>
                  </a:ext>
                </a:extLst>
              </a:tr>
              <a:tr h="161925">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Year</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560319407"/>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Sales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192531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Sales Growth</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30.0%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65631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Gross Margin</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71.1%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71.1%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71.1%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27971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68620424"/>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Financials</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5036068"/>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Profit Margin</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4.02%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5.31%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5.34%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9069866"/>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Assets to Liabilities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1.30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2.03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5582362"/>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Equity to Liabilities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0.30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0.59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5663519"/>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Assets to Equity</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4.30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2.69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1.97</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3568235"/>
                  </a:ext>
                </a:extLst>
              </a:tr>
              <a:tr h="161925">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50726250"/>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Liquidity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775882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Acid Test</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0.84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283015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Cash to Assets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0.64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0.70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dirty="0">
                          <a:effectLst/>
                          <a:latin typeface="Arial" panose="020B0604020202020204" pitchFamily="34" charset="0"/>
                          <a:ea typeface="Batang" panose="02030600000101010101" pitchFamily="18" charset="-127"/>
                        </a:rPr>
                        <a:t>0.76</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56529"/>
                  </a:ext>
                </a:extLst>
              </a:tr>
            </a:tbl>
          </a:graphicData>
        </a:graphic>
      </p:graphicFrame>
    </p:spTree>
    <p:extLst>
      <p:ext uri="{BB962C8B-B14F-4D97-AF65-F5344CB8AC3E}">
        <p14:creationId xmlns:p14="http://schemas.microsoft.com/office/powerpoint/2010/main" val="2136698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9217"/>
                                        </p:tgtEl>
                                        <p:attrNameLst>
                                          <p:attrName>style.visibility</p:attrName>
                                        </p:attrNameLst>
                                      </p:cBhvr>
                                      <p:to>
                                        <p:strVal val="visible"/>
                                      </p:to>
                                    </p:set>
                                    <p:animEffect transition="in" filter="fade">
                                      <p:cBhvr>
                                        <p:cTn id="18" dur="1000"/>
                                        <p:tgtEl>
                                          <p:spTgt spid="9217"/>
                                        </p:tgtEl>
                                      </p:cBhvr>
                                    </p:animEffect>
                                    <p:anim calcmode="lin" valueType="num">
                                      <p:cBhvr>
                                        <p:cTn id="19" dur="1000" fill="hold"/>
                                        <p:tgtEl>
                                          <p:spTgt spid="9217"/>
                                        </p:tgtEl>
                                        <p:attrNameLst>
                                          <p:attrName>ppt_x</p:attrName>
                                        </p:attrNameLst>
                                      </p:cBhvr>
                                      <p:tavLst>
                                        <p:tav tm="0">
                                          <p:val>
                                            <p:strVal val="#ppt_x"/>
                                          </p:val>
                                        </p:tav>
                                        <p:tav tm="100000">
                                          <p:val>
                                            <p:strVal val="#ppt_x"/>
                                          </p:val>
                                        </p:tav>
                                      </p:tavLst>
                                    </p:anim>
                                    <p:anim calcmode="lin" valueType="num">
                                      <p:cBhvr>
                                        <p:cTn id="20" dur="1000" fill="hold"/>
                                        <p:tgtEl>
                                          <p:spTgt spid="9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1DE50-72A6-44BB-95AC-09FF3405656F}"/>
              </a:ext>
            </a:extLst>
          </p:cNvPr>
          <p:cNvSpPr>
            <a:spLocks noGrp="1"/>
          </p:cNvSpPr>
          <p:nvPr>
            <p:ph type="title"/>
          </p:nvPr>
        </p:nvSpPr>
        <p:spPr>
          <a:xfrm>
            <a:off x="2837121" y="10633"/>
            <a:ext cx="6517758" cy="847323"/>
          </a:xfrm>
        </p:spPr>
        <p:txBody>
          <a:bodyPr/>
          <a:lstStyle/>
          <a:p>
            <a:pPr algn="ctr"/>
            <a:r>
              <a:rPr lang="en-US" dirty="0"/>
              <a:t>Table of Contents</a:t>
            </a:r>
          </a:p>
        </p:txBody>
      </p:sp>
      <p:sp>
        <p:nvSpPr>
          <p:cNvPr id="8" name="Rectangle 7">
            <a:extLst>
              <a:ext uri="{FF2B5EF4-FFF2-40B4-BE49-F238E27FC236}">
                <a16:creationId xmlns:a16="http://schemas.microsoft.com/office/drawing/2014/main" id="{94B16E46-F674-494B-8B6E-BF212ADD6378}"/>
              </a:ext>
            </a:extLst>
          </p:cNvPr>
          <p:cNvSpPr/>
          <p:nvPr/>
        </p:nvSpPr>
        <p:spPr>
          <a:xfrm>
            <a:off x="0" y="0"/>
            <a:ext cx="935665" cy="684736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hlinkClick r:id="rId2" action="ppaction://hlinksldjump"/>
            <a:extLst>
              <a:ext uri="{FF2B5EF4-FFF2-40B4-BE49-F238E27FC236}">
                <a16:creationId xmlns:a16="http://schemas.microsoft.com/office/drawing/2014/main" id="{1A5E4704-50D5-4371-A26C-818776F8CD00}"/>
              </a:ext>
            </a:extLst>
          </p:cNvPr>
          <p:cNvSpPr/>
          <p:nvPr/>
        </p:nvSpPr>
        <p:spPr>
          <a:xfrm>
            <a:off x="3201182" y="1992159"/>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Executive Summary</a:t>
            </a:r>
          </a:p>
        </p:txBody>
      </p:sp>
      <p:sp>
        <p:nvSpPr>
          <p:cNvPr id="12" name="Rectangle: Rounded Corners 11">
            <a:hlinkClick r:id="rId3" action="ppaction://hlinksldjump"/>
            <a:extLst>
              <a:ext uri="{FF2B5EF4-FFF2-40B4-BE49-F238E27FC236}">
                <a16:creationId xmlns:a16="http://schemas.microsoft.com/office/drawing/2014/main" id="{3EFA21A5-BFA1-4230-9B1F-5413A30B0C78}"/>
              </a:ext>
            </a:extLst>
          </p:cNvPr>
          <p:cNvSpPr/>
          <p:nvPr/>
        </p:nvSpPr>
        <p:spPr>
          <a:xfrm>
            <a:off x="3201182" y="2673557"/>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Financing</a:t>
            </a:r>
          </a:p>
        </p:txBody>
      </p:sp>
      <p:sp>
        <p:nvSpPr>
          <p:cNvPr id="13" name="Rectangle: Rounded Corners 12">
            <a:hlinkClick r:id="rId4" action="ppaction://hlinksldjump"/>
            <a:extLst>
              <a:ext uri="{FF2B5EF4-FFF2-40B4-BE49-F238E27FC236}">
                <a16:creationId xmlns:a16="http://schemas.microsoft.com/office/drawing/2014/main" id="{0A8C13EB-7F88-4819-9220-E74FA47BBF7A}"/>
              </a:ext>
            </a:extLst>
          </p:cNvPr>
          <p:cNvSpPr/>
          <p:nvPr/>
        </p:nvSpPr>
        <p:spPr>
          <a:xfrm>
            <a:off x="3201182" y="3354955"/>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Facility Operations</a:t>
            </a:r>
          </a:p>
        </p:txBody>
      </p:sp>
      <p:sp>
        <p:nvSpPr>
          <p:cNvPr id="14" name="Rectangle: Rounded Corners 13">
            <a:hlinkClick r:id="rId5" action="ppaction://hlinksldjump"/>
            <a:extLst>
              <a:ext uri="{FF2B5EF4-FFF2-40B4-BE49-F238E27FC236}">
                <a16:creationId xmlns:a16="http://schemas.microsoft.com/office/drawing/2014/main" id="{4FD807C3-1DEB-4FEF-A3DD-B49005FA3491}"/>
              </a:ext>
            </a:extLst>
          </p:cNvPr>
          <p:cNvSpPr/>
          <p:nvPr/>
        </p:nvSpPr>
        <p:spPr>
          <a:xfrm>
            <a:off x="3201182" y="4036353"/>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Market Research</a:t>
            </a:r>
          </a:p>
        </p:txBody>
      </p:sp>
      <p:sp>
        <p:nvSpPr>
          <p:cNvPr id="15" name="Rectangle: Rounded Corners 14">
            <a:hlinkClick r:id="rId6" action="ppaction://hlinksldjump"/>
            <a:extLst>
              <a:ext uri="{FF2B5EF4-FFF2-40B4-BE49-F238E27FC236}">
                <a16:creationId xmlns:a16="http://schemas.microsoft.com/office/drawing/2014/main" id="{F766DB5C-41E4-4DB9-A144-7C59AC1AE8A0}"/>
              </a:ext>
            </a:extLst>
          </p:cNvPr>
          <p:cNvSpPr/>
          <p:nvPr/>
        </p:nvSpPr>
        <p:spPr>
          <a:xfrm>
            <a:off x="3201182" y="4717751"/>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Marketing Operations</a:t>
            </a:r>
          </a:p>
        </p:txBody>
      </p:sp>
      <p:sp>
        <p:nvSpPr>
          <p:cNvPr id="16" name="Rectangle: Rounded Corners 15">
            <a:hlinkClick r:id="rId7" action="ppaction://hlinksldjump"/>
            <a:extLst>
              <a:ext uri="{FF2B5EF4-FFF2-40B4-BE49-F238E27FC236}">
                <a16:creationId xmlns:a16="http://schemas.microsoft.com/office/drawing/2014/main" id="{A7F254D0-6AB4-4AD8-B5B9-13B54B8BCF94}"/>
              </a:ext>
            </a:extLst>
          </p:cNvPr>
          <p:cNvSpPr/>
          <p:nvPr/>
        </p:nvSpPr>
        <p:spPr>
          <a:xfrm>
            <a:off x="3201182" y="5399149"/>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Personnel Plan</a:t>
            </a:r>
          </a:p>
        </p:txBody>
      </p:sp>
      <p:sp>
        <p:nvSpPr>
          <p:cNvPr id="18" name="TextBox 17">
            <a:extLst>
              <a:ext uri="{FF2B5EF4-FFF2-40B4-BE49-F238E27FC236}">
                <a16:creationId xmlns:a16="http://schemas.microsoft.com/office/drawing/2014/main" id="{C7AB1E28-6BB7-4687-9B98-52F2CDE2FF88}"/>
              </a:ext>
            </a:extLst>
          </p:cNvPr>
          <p:cNvSpPr txBox="1"/>
          <p:nvPr/>
        </p:nvSpPr>
        <p:spPr>
          <a:xfrm>
            <a:off x="3004293" y="1276623"/>
            <a:ext cx="2690045" cy="553998"/>
          </a:xfrm>
          <a:prstGeom prst="rect">
            <a:avLst/>
          </a:prstGeom>
          <a:noFill/>
        </p:spPr>
        <p:txBody>
          <a:bodyPr wrap="square" rtlCol="0">
            <a:spAutoFit/>
          </a:bodyPr>
          <a:lstStyle/>
          <a:p>
            <a:pPr algn="ctr"/>
            <a:r>
              <a:rPr lang="en-US" sz="3000" dirty="0"/>
              <a:t>Chapters</a:t>
            </a:r>
          </a:p>
        </p:txBody>
      </p:sp>
      <p:sp>
        <p:nvSpPr>
          <p:cNvPr id="19" name="Rectangle: Rounded Corners 18">
            <a:hlinkClick r:id="rId8" action="ppaction://hlinksldjump"/>
            <a:extLst>
              <a:ext uri="{FF2B5EF4-FFF2-40B4-BE49-F238E27FC236}">
                <a16:creationId xmlns:a16="http://schemas.microsoft.com/office/drawing/2014/main" id="{41DD48BF-8C46-40D2-BC2A-D2C27AB80F28}"/>
              </a:ext>
            </a:extLst>
          </p:cNvPr>
          <p:cNvSpPr/>
          <p:nvPr/>
        </p:nvSpPr>
        <p:spPr>
          <a:xfrm>
            <a:off x="3201182" y="6080548"/>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Financial Plan</a:t>
            </a:r>
          </a:p>
        </p:txBody>
      </p:sp>
      <p:sp>
        <p:nvSpPr>
          <p:cNvPr id="26" name="TextBox 25">
            <a:extLst>
              <a:ext uri="{FF2B5EF4-FFF2-40B4-BE49-F238E27FC236}">
                <a16:creationId xmlns:a16="http://schemas.microsoft.com/office/drawing/2014/main" id="{41113D03-4924-432F-8991-9932E88A61E1}"/>
              </a:ext>
            </a:extLst>
          </p:cNvPr>
          <p:cNvSpPr txBox="1"/>
          <p:nvPr/>
        </p:nvSpPr>
        <p:spPr>
          <a:xfrm>
            <a:off x="6744248" y="1325723"/>
            <a:ext cx="2690045" cy="553998"/>
          </a:xfrm>
          <a:prstGeom prst="rect">
            <a:avLst/>
          </a:prstGeom>
          <a:noFill/>
        </p:spPr>
        <p:txBody>
          <a:bodyPr wrap="square" rtlCol="0">
            <a:spAutoFit/>
          </a:bodyPr>
          <a:lstStyle/>
          <a:p>
            <a:pPr algn="ctr"/>
            <a:r>
              <a:rPr lang="en-US" sz="3000" dirty="0"/>
              <a:t>Figures</a:t>
            </a:r>
          </a:p>
        </p:txBody>
      </p:sp>
      <p:sp>
        <p:nvSpPr>
          <p:cNvPr id="27" name="Rectangle: Rounded Corners 26">
            <a:hlinkClick r:id="rId9" action="ppaction://hlinksldjump"/>
            <a:extLst>
              <a:ext uri="{FF2B5EF4-FFF2-40B4-BE49-F238E27FC236}">
                <a16:creationId xmlns:a16="http://schemas.microsoft.com/office/drawing/2014/main" id="{6EC86C94-CDA2-4B84-B325-CD2AEA33BFF8}"/>
              </a:ext>
            </a:extLst>
          </p:cNvPr>
          <p:cNvSpPr/>
          <p:nvPr/>
        </p:nvSpPr>
        <p:spPr>
          <a:xfrm>
            <a:off x="6892778" y="2030904"/>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Profit and Loss</a:t>
            </a:r>
          </a:p>
        </p:txBody>
      </p:sp>
      <p:sp>
        <p:nvSpPr>
          <p:cNvPr id="28" name="Rectangle: Rounded Corners 27">
            <a:hlinkClick r:id="rId10" action="ppaction://hlinksldjump"/>
            <a:extLst>
              <a:ext uri="{FF2B5EF4-FFF2-40B4-BE49-F238E27FC236}">
                <a16:creationId xmlns:a16="http://schemas.microsoft.com/office/drawing/2014/main" id="{E36DFF36-8433-4620-80C3-24315FF61718}"/>
              </a:ext>
            </a:extLst>
          </p:cNvPr>
          <p:cNvSpPr/>
          <p:nvPr/>
        </p:nvSpPr>
        <p:spPr>
          <a:xfrm>
            <a:off x="6892778" y="2713884"/>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Cash Flow Analysis</a:t>
            </a:r>
          </a:p>
        </p:txBody>
      </p:sp>
      <p:sp>
        <p:nvSpPr>
          <p:cNvPr id="29" name="Rectangle: Rounded Corners 28">
            <a:hlinkClick r:id="rId11" action="ppaction://hlinksldjump"/>
            <a:extLst>
              <a:ext uri="{FF2B5EF4-FFF2-40B4-BE49-F238E27FC236}">
                <a16:creationId xmlns:a16="http://schemas.microsoft.com/office/drawing/2014/main" id="{C87614E0-8518-4B96-973E-D577015DF79F}"/>
              </a:ext>
            </a:extLst>
          </p:cNvPr>
          <p:cNvSpPr/>
          <p:nvPr/>
        </p:nvSpPr>
        <p:spPr>
          <a:xfrm>
            <a:off x="6892778" y="3396864"/>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Balance Sheet</a:t>
            </a:r>
          </a:p>
        </p:txBody>
      </p:sp>
      <p:sp>
        <p:nvSpPr>
          <p:cNvPr id="30" name="Rectangle: Rounded Corners 29">
            <a:hlinkClick r:id="rId12" action="ppaction://hlinksldjump"/>
            <a:extLst>
              <a:ext uri="{FF2B5EF4-FFF2-40B4-BE49-F238E27FC236}">
                <a16:creationId xmlns:a16="http://schemas.microsoft.com/office/drawing/2014/main" id="{DB058627-B2E4-4367-8EDE-2D7404CD55B5}"/>
              </a:ext>
            </a:extLst>
          </p:cNvPr>
          <p:cNvSpPr/>
          <p:nvPr/>
        </p:nvSpPr>
        <p:spPr>
          <a:xfrm>
            <a:off x="6892778" y="4079844"/>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Breakeven Analysis</a:t>
            </a:r>
          </a:p>
        </p:txBody>
      </p:sp>
      <p:sp>
        <p:nvSpPr>
          <p:cNvPr id="17" name="Rectangle: Rounded Corners 16">
            <a:hlinkClick r:id="rId12" action="ppaction://hlinksldjump"/>
            <a:extLst>
              <a:ext uri="{FF2B5EF4-FFF2-40B4-BE49-F238E27FC236}">
                <a16:creationId xmlns:a16="http://schemas.microsoft.com/office/drawing/2014/main" id="{573304FB-9655-4382-A442-492AFB2A1392}"/>
              </a:ext>
            </a:extLst>
          </p:cNvPr>
          <p:cNvSpPr/>
          <p:nvPr/>
        </p:nvSpPr>
        <p:spPr>
          <a:xfrm>
            <a:off x="6892777" y="4762826"/>
            <a:ext cx="2381693" cy="45708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Busines Ratios</a:t>
            </a:r>
          </a:p>
        </p:txBody>
      </p:sp>
    </p:spTree>
    <p:extLst>
      <p:ext uri="{BB962C8B-B14F-4D97-AF65-F5344CB8AC3E}">
        <p14:creationId xmlns:p14="http://schemas.microsoft.com/office/powerpoint/2010/main" val="1867874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9A169-AA56-45D6-A135-2613914AE2CA}"/>
              </a:ext>
            </a:extLst>
          </p:cNvPr>
          <p:cNvSpPr>
            <a:spLocks noGrp="1"/>
          </p:cNvSpPr>
          <p:nvPr>
            <p:ph type="title"/>
          </p:nvPr>
        </p:nvSpPr>
        <p:spPr>
          <a:xfrm>
            <a:off x="1315156" y="0"/>
            <a:ext cx="9561688" cy="559327"/>
          </a:xfrm>
        </p:spPr>
        <p:txBody>
          <a:bodyPr>
            <a:normAutofit fontScale="90000"/>
          </a:bodyPr>
          <a:lstStyle/>
          <a:p>
            <a:pPr algn="ctr"/>
            <a:r>
              <a:rPr lang="en-US" dirty="0"/>
              <a:t>Executive Summary</a:t>
            </a:r>
          </a:p>
        </p:txBody>
      </p:sp>
      <p:sp>
        <p:nvSpPr>
          <p:cNvPr id="5" name="Rectangle 1">
            <a:extLst>
              <a:ext uri="{FF2B5EF4-FFF2-40B4-BE49-F238E27FC236}">
                <a16:creationId xmlns:a16="http://schemas.microsoft.com/office/drawing/2014/main" id="{3D210CB5-C4AE-44B1-B8A9-61B62E9F86A4}"/>
              </a:ext>
            </a:extLst>
          </p:cNvPr>
          <p:cNvSpPr>
            <a:spLocks noGrp="1" noChangeArrowheads="1"/>
          </p:cNvSpPr>
          <p:nvPr>
            <p:ph idx="1"/>
          </p:nvPr>
        </p:nvSpPr>
        <p:spPr bwMode="auto">
          <a:xfrm rot="10800000" flipV="1">
            <a:off x="1091541" y="753391"/>
            <a:ext cx="5588003" cy="581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1pPr>
            <a:lvl2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2pPr>
            <a:lvl3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3pPr>
            <a:lvl4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4pPr>
            <a:lvl5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5pPr>
            <a:lvl6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6pPr>
            <a:lvl7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7pPr>
            <a:lvl8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8pPr>
            <a:lvl9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The purpose of this business plan is to raise $175,000 for the development of a home healthcare agency while showcasing the expected financials and operations over the next three years. The Home Healthcare Agency, Inc. (“the Company”) is a New York based corporation that will provide both non-medical and skilled care services to this market.  The Founder, John Doe, anticipates that the business will launch revenue generating operations in the fourth quarter of 2021. </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b="1" i="0" u="none" strike="noStrike" cap="none" normalizeH="0" baseline="0" dirty="0">
                <a:ln>
                  <a:noFill/>
                </a:ln>
                <a:solidFill>
                  <a:schemeClr val="tx1"/>
                </a:solidFill>
                <a:effectLst/>
                <a:latin typeface="Arial" panose="020B0604020202020204" pitchFamily="34" charset="0"/>
              </a:rPr>
              <a:t>The Services</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The first revenue center for the business will come from the ongoing non-medical care specific for elderly and developmentally disabled people that need care throughout the day. The business will have aides that can render overnight services when require. Through these operations, the Company’s staff (direct and independently contracted) will render services that will include general assistance, companionship, meal preparation, medication reminders, light housekeeping, grocery shopping, and assistance with dressing.</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The Company’s second revenue center will come from skilled care services that will be rendered by registered nurses and licensed practical nurses. These individuals will assist with day to day living for clients while rendering specific services including the administration of medications, bathing, wound care, catheter care, and skilled hospice support. The business will directly employ and independently contract with nursing professionals to render these services. </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b="1" i="0" u="none" strike="noStrike" cap="none" normalizeH="0" baseline="0" dirty="0">
                <a:ln>
                  <a:noFill/>
                </a:ln>
                <a:solidFill>
                  <a:schemeClr val="tx1"/>
                </a:solidFill>
                <a:effectLst/>
                <a:latin typeface="Arial" panose="020B0604020202020204" pitchFamily="34" charset="0"/>
              </a:rPr>
              <a:t>Financing </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2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i="0" u="none" strike="noStrike" cap="none" normalizeH="0" baseline="0" dirty="0">
                <a:ln>
                  <a:noFill/>
                </a:ln>
                <a:solidFill>
                  <a:schemeClr val="tx1"/>
                </a:solidFill>
                <a:effectLst/>
                <a:latin typeface="Arial" panose="020B0604020202020204" pitchFamily="34" charset="0"/>
              </a:rPr>
              <a:t>Mr. Doe is seeking to raise $175,000 from as a bank loan. The interest rate and loan agreement are to be further discussed during negotiation. This business plan assumes that the business will receive a 7 year loan with a 5% fixed interest rate. </a:t>
            </a:r>
          </a:p>
        </p:txBody>
      </p:sp>
      <p:sp>
        <p:nvSpPr>
          <p:cNvPr id="7" name="Rectangle: Rounded Corners 6">
            <a:hlinkClick r:id="rId2" action="ppaction://hlinksldjump"/>
            <a:extLst>
              <a:ext uri="{FF2B5EF4-FFF2-40B4-BE49-F238E27FC236}">
                <a16:creationId xmlns:a16="http://schemas.microsoft.com/office/drawing/2014/main" id="{A4D7BC21-D4A0-440B-8FC8-99E7369E2CDA}"/>
              </a:ext>
            </a:extLst>
          </p:cNvPr>
          <p:cNvSpPr/>
          <p:nvPr/>
        </p:nvSpPr>
        <p:spPr>
          <a:xfrm>
            <a:off x="8184575" y="6188596"/>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9" name="Rectangle 8">
            <a:extLst>
              <a:ext uri="{FF2B5EF4-FFF2-40B4-BE49-F238E27FC236}">
                <a16:creationId xmlns:a16="http://schemas.microsoft.com/office/drawing/2014/main" id="{A3936ACA-1DBA-4FDA-BD21-C0FA0839AC89}"/>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E3AC3C-0D53-42A3-906C-2A1B1F7E94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9457" y="1722961"/>
            <a:ext cx="4831927" cy="3302000"/>
          </a:xfrm>
          <a:prstGeom prst="rect">
            <a:avLst/>
          </a:prstGeom>
        </p:spPr>
      </p:pic>
    </p:spTree>
    <p:extLst>
      <p:ext uri="{BB962C8B-B14F-4D97-AF65-F5344CB8AC3E}">
        <p14:creationId xmlns:p14="http://schemas.microsoft.com/office/powerpoint/2010/main" val="8489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AF1200-B31D-4195-94DC-E292877BDD02}"/>
              </a:ext>
            </a:extLst>
          </p:cNvPr>
          <p:cNvSpPr>
            <a:spLocks noGrp="1" noChangeArrowheads="1"/>
          </p:cNvSpPr>
          <p:nvPr>
            <p:ph idx="1"/>
          </p:nvPr>
        </p:nvSpPr>
        <p:spPr bwMode="auto">
          <a:xfrm>
            <a:off x="1086558" y="1424033"/>
            <a:ext cx="5099754" cy="4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1pPr>
            <a:lvl2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2pPr>
            <a:lvl3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3pPr>
            <a:lvl4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4pPr>
            <a:lvl5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5pPr>
            <a:lvl6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6pPr>
            <a:lvl7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7pPr>
            <a:lvl8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8pPr>
            <a:lvl9pPr eaLnBrk="0" fontAlgn="base" hangingPunct="0">
              <a:spcBef>
                <a:spcPct val="0"/>
              </a:spcBef>
              <a:spcAft>
                <a:spcPct val="0"/>
              </a:spcAft>
              <a:tabLst>
                <a:tab pos="457200" algn="r"/>
                <a:tab pos="2743200" algn="ctr"/>
                <a:tab pos="5486400" algn="r"/>
              </a:tabLst>
              <a:defRPr>
                <a:solidFill>
                  <a:schemeClr val="tx1"/>
                </a:solidFill>
                <a:latin typeface="Arial" panose="020B0604020202020204" pitchFamily="34" charset="0"/>
              </a:defRPr>
            </a:lvl9pPr>
          </a:lstStyle>
          <a:p>
            <a:pPr marL="0" marR="0" lvl="0" indent="0"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kumimoji="0" lang="en-US" altLang="en-US" sz="1200" b="1" i="0" u="none" strike="noStrike" cap="none" normalizeH="0" baseline="0" dirty="0">
                <a:ln>
                  <a:noFill/>
                </a:ln>
                <a:solidFill>
                  <a:schemeClr val="tx1"/>
                </a:solidFill>
                <a:effectLst/>
                <a:latin typeface="Arial" panose="020B0604020202020204" pitchFamily="34" charset="0"/>
              </a:rPr>
              <a:t>Mission Statement</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lang="en-US" altLang="en-US" sz="1800" dirty="0"/>
          </a:p>
          <a:p>
            <a:pPr marL="0" indent="0" algn="just">
              <a:lnSpc>
                <a:spcPct val="100000"/>
              </a:lnSpc>
              <a:buNone/>
            </a:pPr>
            <a:r>
              <a:rPr lang="en-US" sz="1200" dirty="0">
                <a:effectLst/>
                <a:ea typeface="Times New Roman" panose="02020603050405020304" pitchFamily="18" charset="0"/>
                <a:cs typeface="Arial" panose="020B0604020202020204" pitchFamily="34" charset="0"/>
              </a:rPr>
              <a:t>The Home Healthcare Agency’s mission is to become the recognized leader in its targeted market for in home nursing and non-medical care services. </a:t>
            </a:r>
          </a:p>
          <a:p>
            <a:pPr marL="0" indent="0" algn="just">
              <a:lnSpc>
                <a:spcPct val="100000"/>
              </a:lnSpc>
              <a:buNone/>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r>
              <a:rPr lang="en-US" altLang="en-US" sz="1200" b="1" dirty="0"/>
              <a:t>Management Team</a:t>
            </a:r>
            <a:endParaRPr kumimoji="0" lang="en-US" altLang="en-US" sz="1200" b="1"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indent="0" algn="just">
              <a:lnSpc>
                <a:spcPct val="100000"/>
              </a:lnSpc>
              <a:buNone/>
            </a:pPr>
            <a:r>
              <a:rPr lang="en-US" sz="1200" dirty="0">
                <a:effectLst/>
                <a:ea typeface="Times New Roman" panose="02020603050405020304" pitchFamily="18" charset="0"/>
                <a:cs typeface="Arial" panose="020B0604020202020204" pitchFamily="34" charset="0"/>
              </a:rPr>
              <a:t>The Company was founded by John Doe. Mr. Doe has more than 10 years of experience in the healthcare industry. Through his expertise, he will be able to bring the operations of the business to profitability within its first year of operations.</a:t>
            </a:r>
          </a:p>
          <a:p>
            <a:pPr marL="0" indent="0" algn="just">
              <a:lnSpc>
                <a:spcPct val="100000"/>
              </a:lnSpc>
              <a:buNone/>
            </a:pPr>
            <a:endParaRPr lang="en-US" sz="1200" dirty="0">
              <a:ea typeface="Times New Roman" panose="02020603050405020304" pitchFamily="18" charset="0"/>
              <a:cs typeface="Arial" panose="020B0604020202020204" pitchFamily="34" charset="0"/>
            </a:endParaRPr>
          </a:p>
          <a:p>
            <a:pPr marL="0" indent="0" algn="just">
              <a:lnSpc>
                <a:spcPct val="100000"/>
              </a:lnSpc>
              <a:buNone/>
            </a:pPr>
            <a:r>
              <a:rPr lang="en-US" sz="1200" b="1" dirty="0">
                <a:effectLst/>
                <a:ea typeface="Times New Roman" panose="02020603050405020304" pitchFamily="18" charset="0"/>
                <a:cs typeface="Arial" panose="020B0604020202020204" pitchFamily="34" charset="0"/>
              </a:rPr>
              <a:t>Expansion Plan</a:t>
            </a:r>
          </a:p>
          <a:p>
            <a:pPr marL="0" marR="0" lvl="0" indent="0" algn="just" defTabSz="914400" rtl="0" eaLnBrk="0" fontAlgn="base" latinLnBrk="0" hangingPunct="0">
              <a:lnSpc>
                <a:spcPct val="100000"/>
              </a:lnSpc>
              <a:spcBef>
                <a:spcPct val="0"/>
              </a:spcBef>
              <a:spcAft>
                <a:spcPct val="0"/>
              </a:spcAft>
              <a:buClrTx/>
              <a:buSzTx/>
              <a:buFontTx/>
              <a:buNone/>
              <a:tabLst>
                <a:tab pos="457200" algn="r"/>
                <a:tab pos="2743200" algn="ctr"/>
                <a:tab pos="5486400"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indent="0" algn="just">
              <a:spcBef>
                <a:spcPts val="0"/>
              </a:spcBef>
              <a:spcAft>
                <a:spcPts val="0"/>
              </a:spcAft>
              <a:buNone/>
              <a:tabLst>
                <a:tab pos="2743200" algn="ctr"/>
                <a:tab pos="5486400" algn="r"/>
                <a:tab pos="457200" algn="l"/>
              </a:tabLst>
            </a:pPr>
            <a:r>
              <a:rPr lang="en-US" sz="1200" dirty="0">
                <a:effectLst/>
                <a:ea typeface="Times New Roman" panose="02020603050405020304" pitchFamily="18" charset="0"/>
                <a:cs typeface="Arial" panose="020B0604020202020204" pitchFamily="34" charset="0"/>
              </a:rPr>
              <a:t>The Founder expects that the business will aggressively expand during the first three years of operation. Mr. Doe intends to implement marketing campaigns that will effectively target individuals with home healthcare needs within the target market. The business will also expand its connections with medical professionals throughout the greater New York metropolitan area in order to ensure referrals.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id="{404F2FE8-6A73-434E-8BB4-EEA04C5F992C}"/>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hlinkClick r:id="rId2" action="ppaction://hlinksldjump"/>
            <a:extLst>
              <a:ext uri="{FF2B5EF4-FFF2-40B4-BE49-F238E27FC236}">
                <a16:creationId xmlns:a16="http://schemas.microsoft.com/office/drawing/2014/main" id="{83F5FB73-0CE6-42A6-8759-18884584B563}"/>
              </a:ext>
            </a:extLst>
          </p:cNvPr>
          <p:cNvSpPr/>
          <p:nvPr/>
        </p:nvSpPr>
        <p:spPr>
          <a:xfrm>
            <a:off x="8184575" y="6188596"/>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18" name="Title 1">
            <a:extLst>
              <a:ext uri="{FF2B5EF4-FFF2-40B4-BE49-F238E27FC236}">
                <a16:creationId xmlns:a16="http://schemas.microsoft.com/office/drawing/2014/main" id="{58EA251A-949F-47E1-849D-8B101183BA04}"/>
              </a:ext>
            </a:extLst>
          </p:cNvPr>
          <p:cNvSpPr txBox="1">
            <a:spLocks/>
          </p:cNvSpPr>
          <p:nvPr/>
        </p:nvSpPr>
        <p:spPr>
          <a:xfrm>
            <a:off x="1315156" y="44500"/>
            <a:ext cx="9561688" cy="559327"/>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Executive Summary</a:t>
            </a:r>
          </a:p>
        </p:txBody>
      </p:sp>
      <p:graphicFrame>
        <p:nvGraphicFramePr>
          <p:cNvPr id="5" name="Table 4">
            <a:extLst>
              <a:ext uri="{FF2B5EF4-FFF2-40B4-BE49-F238E27FC236}">
                <a16:creationId xmlns:a16="http://schemas.microsoft.com/office/drawing/2014/main" id="{9DE3003E-B44D-4FCF-BD1D-099E2FB249DA}"/>
              </a:ext>
            </a:extLst>
          </p:cNvPr>
          <p:cNvGraphicFramePr>
            <a:graphicFrameLocks noGrp="1"/>
          </p:cNvGraphicFramePr>
          <p:nvPr>
            <p:extLst>
              <p:ext uri="{D42A27DB-BD31-4B8C-83A1-F6EECF244321}">
                <p14:modId xmlns:p14="http://schemas.microsoft.com/office/powerpoint/2010/main" val="2981033148"/>
              </p:ext>
            </p:extLst>
          </p:nvPr>
        </p:nvGraphicFramePr>
        <p:xfrm>
          <a:off x="7284366" y="1424033"/>
          <a:ext cx="4182110" cy="1133475"/>
        </p:xfrm>
        <a:graphic>
          <a:graphicData uri="http://schemas.openxmlformats.org/drawingml/2006/table">
            <a:tbl>
              <a:tblPr/>
              <a:tblGrid>
                <a:gridCol w="1986280">
                  <a:extLst>
                    <a:ext uri="{9D8B030D-6E8A-4147-A177-3AD203B41FA5}">
                      <a16:colId xmlns:a16="http://schemas.microsoft.com/office/drawing/2014/main" val="2957188362"/>
                    </a:ext>
                  </a:extLst>
                </a:gridCol>
                <a:gridCol w="676910">
                  <a:extLst>
                    <a:ext uri="{9D8B030D-6E8A-4147-A177-3AD203B41FA5}">
                      <a16:colId xmlns:a16="http://schemas.microsoft.com/office/drawing/2014/main" val="1835049496"/>
                    </a:ext>
                  </a:extLst>
                </a:gridCol>
                <a:gridCol w="721360">
                  <a:extLst>
                    <a:ext uri="{9D8B030D-6E8A-4147-A177-3AD203B41FA5}">
                      <a16:colId xmlns:a16="http://schemas.microsoft.com/office/drawing/2014/main" val="2138799893"/>
                    </a:ext>
                  </a:extLst>
                </a:gridCol>
                <a:gridCol w="797560">
                  <a:extLst>
                    <a:ext uri="{9D8B030D-6E8A-4147-A177-3AD203B41FA5}">
                      <a16:colId xmlns:a16="http://schemas.microsoft.com/office/drawing/2014/main" val="1314593664"/>
                    </a:ext>
                  </a:extLst>
                </a:gridCol>
              </a:tblGrid>
              <a:tr h="161925">
                <a:tc gridSpan="2">
                  <a:txBody>
                    <a:bodyPr/>
                    <a:lstStyle/>
                    <a:p>
                      <a:pPr marL="0" marR="0">
                        <a:spcBef>
                          <a:spcPts val="0"/>
                        </a:spcBef>
                        <a:spcAft>
                          <a:spcPts val="0"/>
                        </a:spcAft>
                      </a:pPr>
                      <a:r>
                        <a:rPr lang="en-US" sz="800" b="1">
                          <a:solidFill>
                            <a:srgbClr val="FFFFFF"/>
                          </a:solidFill>
                          <a:effectLst/>
                          <a:latin typeface="Arial" panose="020B0604020202020204" pitchFamily="34" charset="0"/>
                          <a:ea typeface="Batang" panose="02030600000101010101" pitchFamily="18" charset="-127"/>
                        </a:rPr>
                        <a:t>Proforma Profit and Loss (Yearly)</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hMerge="1">
                  <a:txBody>
                    <a:bodyPr/>
                    <a:lstStyle/>
                    <a:p>
                      <a:endParaRPr lang="en-US"/>
                    </a:p>
                  </a:txBody>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3172922359"/>
                  </a:ext>
                </a:extLst>
              </a:tr>
              <a:tr h="161925">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Year</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1</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marL="0" marR="0" algn="ctr">
                        <a:spcBef>
                          <a:spcPts val="0"/>
                        </a:spcBef>
                        <a:spcAft>
                          <a:spcPts val="0"/>
                        </a:spcAft>
                      </a:pPr>
                      <a:r>
                        <a:rPr lang="en-US" sz="800">
                          <a:effectLst/>
                          <a:latin typeface="Arial" panose="020B0604020202020204" pitchFamily="34" charset="0"/>
                          <a:ea typeface="Batang" panose="02030600000101010101" pitchFamily="18" charset="-127"/>
                        </a:rPr>
                        <a:t>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2261629097"/>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Revenue</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$1,625,760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$2,113,488</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$2,536,186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5896269"/>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Operating Costs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$1,044,306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$1,325,114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$1,593,280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4957186"/>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EBITDA</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$112,338</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$178,523</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$211,085</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4946383"/>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Taxes, Interest, and Depreciation</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$46,986</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$66,324</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$75,537</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6021642"/>
                  </a:ext>
                </a:extLst>
              </a:tr>
              <a:tr h="161925">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Net Profit</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$65,352</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$112,199</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dirty="0">
                          <a:effectLst/>
                          <a:latin typeface="Arial" panose="020B0604020202020204" pitchFamily="34" charset="0"/>
                          <a:ea typeface="Batang" panose="02030600000101010101" pitchFamily="18" charset="-127"/>
                        </a:rPr>
                        <a:t>$135,548</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4545196"/>
                  </a:ext>
                </a:extLst>
              </a:tr>
            </a:tbl>
          </a:graphicData>
        </a:graphic>
      </p:graphicFrame>
      <p:pic>
        <p:nvPicPr>
          <p:cNvPr id="1025" name="Picture 1">
            <a:extLst>
              <a:ext uri="{FF2B5EF4-FFF2-40B4-BE49-F238E27FC236}">
                <a16:creationId xmlns:a16="http://schemas.microsoft.com/office/drawing/2014/main" id="{729D6018-B1E4-4ABB-868D-F413032D85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5596" y="2928892"/>
            <a:ext cx="4819650"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1720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5"/>
                                        </p:tgtEl>
                                        <p:attrNameLst>
                                          <p:attrName>style.visibility</p:attrName>
                                        </p:attrNameLst>
                                      </p:cBhvr>
                                      <p:to>
                                        <p:strVal val="visible"/>
                                      </p:to>
                                    </p:set>
                                    <p:animEffect transition="in" filter="fade">
                                      <p:cBhvr>
                                        <p:cTn id="12" dur="1000"/>
                                        <p:tgtEl>
                                          <p:spTgt spid="1025"/>
                                        </p:tgtEl>
                                      </p:cBhvr>
                                    </p:animEffect>
                                    <p:anim calcmode="lin" valueType="num">
                                      <p:cBhvr>
                                        <p:cTn id="13" dur="1000" fill="hold"/>
                                        <p:tgtEl>
                                          <p:spTgt spid="1025"/>
                                        </p:tgtEl>
                                        <p:attrNameLst>
                                          <p:attrName>ppt_x</p:attrName>
                                        </p:attrNameLst>
                                      </p:cBhvr>
                                      <p:tavLst>
                                        <p:tav tm="0">
                                          <p:val>
                                            <p:strVal val="#ppt_x"/>
                                          </p:val>
                                        </p:tav>
                                        <p:tav tm="100000">
                                          <p:val>
                                            <p:strVal val="#ppt_x"/>
                                          </p:val>
                                        </p:tav>
                                      </p:tavLst>
                                    </p:anim>
                                    <p:anim calcmode="lin" valueType="num">
                                      <p:cBhvr>
                                        <p:cTn id="14" dur="1000" fill="hold"/>
                                        <p:tgtEl>
                                          <p:spTgt spid="10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EC5B5-5BC4-4087-AA45-93C2F556E93A}"/>
              </a:ext>
            </a:extLst>
          </p:cNvPr>
          <p:cNvSpPr>
            <a:spLocks noGrp="1"/>
          </p:cNvSpPr>
          <p:nvPr>
            <p:ph type="title"/>
          </p:nvPr>
        </p:nvSpPr>
        <p:spPr>
          <a:xfrm>
            <a:off x="838200" y="-4895"/>
            <a:ext cx="10515600" cy="639586"/>
          </a:xfrm>
        </p:spPr>
        <p:txBody>
          <a:bodyPr>
            <a:normAutofit fontScale="90000"/>
          </a:bodyPr>
          <a:lstStyle/>
          <a:p>
            <a:pPr algn="ctr"/>
            <a:r>
              <a:rPr lang="en-US" dirty="0"/>
              <a:t>The Financing</a:t>
            </a:r>
          </a:p>
        </p:txBody>
      </p:sp>
      <p:sp>
        <p:nvSpPr>
          <p:cNvPr id="4" name="Rectangle 1">
            <a:extLst>
              <a:ext uri="{FF2B5EF4-FFF2-40B4-BE49-F238E27FC236}">
                <a16:creationId xmlns:a16="http://schemas.microsoft.com/office/drawing/2014/main" id="{E5949CC7-A3A7-408B-9BE3-2AAFBBDC6AD4}"/>
              </a:ext>
            </a:extLst>
          </p:cNvPr>
          <p:cNvSpPr>
            <a:spLocks noGrp="1" noChangeArrowheads="1"/>
          </p:cNvSpPr>
          <p:nvPr>
            <p:ph idx="1"/>
          </p:nvPr>
        </p:nvSpPr>
        <p:spPr bwMode="auto">
          <a:xfrm>
            <a:off x="6919386" y="920412"/>
            <a:ext cx="4761089" cy="51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bmk="_Toc188031557">
                <a:ln>
                  <a:noFill/>
                </a:ln>
                <a:solidFill>
                  <a:schemeClr val="tx1"/>
                </a:solidFill>
                <a:effectLst/>
                <a:latin typeface="Arial" panose="020B0604020202020204" pitchFamily="34" charset="0"/>
                <a:ea typeface="Times New Roman" panose="02020603050405020304" pitchFamily="18" charset="0"/>
              </a:rPr>
              <a:t>Registered Name and Corporate Structure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Home Healthcare Agency, Inc. The Company is registered as a corporation in the State of New York.</a:t>
            </a:r>
          </a:p>
          <a:p>
            <a:pPr marL="0" marR="0" lvl="0" indent="0" algn="just" defTabSz="914400" rtl="0" eaLnBrk="0" fontAlgn="base" latinLnBrk="0" hangingPunct="0">
              <a:lnSpc>
                <a:spcPct val="100000"/>
              </a:lnSpc>
              <a:spcBef>
                <a:spcPct val="0"/>
              </a:spcBef>
              <a:spcAft>
                <a:spcPct val="0"/>
              </a:spcAft>
              <a:buClrTx/>
              <a:buSzTx/>
              <a:buFontTx/>
              <a:buNone/>
              <a:tabLst/>
            </a:pPr>
            <a:br>
              <a:rPr lang="en-US" altLang="en-US" sz="1200" dirty="0">
                <a:latin typeface="Arial" panose="020B0604020202020204" pitchFamily="34" charset="0"/>
                <a:ea typeface="Times New Roman" panose="02020603050405020304" pitchFamily="18" charset="0"/>
              </a:rPr>
            </a:br>
            <a:r>
              <a:rPr lang="en-US" altLang="en-US" sz="1200" b="1" dirty="0">
                <a:latin typeface="Arial" panose="020B0604020202020204" pitchFamily="34" charset="0"/>
                <a:ea typeface="Times New Roman" panose="02020603050405020304" pitchFamily="18" charset="0"/>
              </a:rPr>
              <a:t>Investor Equity</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200" dirty="0">
                <a:latin typeface="Arial" panose="020B0604020202020204" pitchFamily="34" charset="0"/>
                <a:ea typeface="Times New Roman" panose="02020603050405020304" pitchFamily="18" charset="0"/>
              </a:rPr>
              <a:t>Mr. Doe is not seeking an equity investor at this time.</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Management Equity</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200" dirty="0">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John Doe owns 100% of the Home Healthcare Agency, Inc.</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200" dirty="0">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Board of Directors</a:t>
            </a:r>
          </a:p>
          <a:p>
            <a:pPr marL="0" marR="0" lvl="0" indent="0" algn="just" defTabSz="914400" rtl="0" eaLnBrk="0" fontAlgn="base" latinLnBrk="0" hangingPunct="0">
              <a:lnSpc>
                <a:spcPct val="100000"/>
              </a:lnSpc>
              <a:spcBef>
                <a:spcPct val="0"/>
              </a:spcBef>
              <a:spcAft>
                <a:spcPct val="0"/>
              </a:spcAft>
              <a:buClrTx/>
              <a:buSzTx/>
              <a:buFontTx/>
              <a:buNone/>
              <a:tabLst/>
            </a:pPr>
            <a:endParaRPr lang="en-US" altLang="en-US" sz="1200" dirty="0">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200" dirty="0">
                <a:latin typeface="Arial" panose="020B0604020202020204" pitchFamily="34" charset="0"/>
                <a:ea typeface="Times New Roman" panose="02020603050405020304" pitchFamily="18" charset="0"/>
              </a:rPr>
              <a:t>The above named owner will serve as the sole director of the Company.</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sz="1200" b="1" dirty="0">
                <a:latin typeface="Arial" panose="020B0604020202020204" pitchFamily="34" charset="0"/>
                <a:ea typeface="Times New Roman" panose="02020603050405020304" pitchFamily="18" charset="0"/>
              </a:rPr>
              <a:t>Exit Strategies</a:t>
            </a:r>
            <a:endPar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indent="0" algn="just" eaLnBrk="0" fontAlgn="base" hangingPunct="0">
              <a:lnSpc>
                <a:spcPct val="100000"/>
              </a:lnSpc>
              <a:spcBef>
                <a:spcPct val="0"/>
              </a:spcBef>
              <a:spcAft>
                <a:spcPct val="0"/>
              </a:spcAft>
              <a:buNone/>
            </a:pPr>
            <a:r>
              <a:rPr lang="en-US" sz="1200" dirty="0">
                <a:latin typeface="Arial" panose="020B0604020202020204" pitchFamily="34" charset="0"/>
                <a:ea typeface="Times New Roman" panose="02020603050405020304" pitchFamily="18" charset="0"/>
                <a:cs typeface="Arial" panose="020B0604020202020204" pitchFamily="34" charset="0"/>
              </a:rPr>
              <a:t>If the business is very successful, Mr. Doe may seek to sell the business to a third party for a significant earnings multiple. Most likely, the Company will hire a qualified business broker to sell the business on behalf of the Home Healthcare Agency. Based on historical numbers, the business could fetch a sales premium of up to four times earnings.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2735ED91-441D-4779-914D-59A75CDC0698}"/>
              </a:ext>
            </a:extLst>
          </p:cNvPr>
          <p:cNvSpPr txBox="1"/>
          <p:nvPr/>
        </p:nvSpPr>
        <p:spPr>
          <a:xfrm>
            <a:off x="2213327" y="920412"/>
            <a:ext cx="3059289" cy="276999"/>
          </a:xfrm>
          <a:prstGeom prst="rect">
            <a:avLst/>
          </a:prstGeom>
          <a:noFill/>
        </p:spPr>
        <p:txBody>
          <a:bodyPr wrap="square" rtlCol="0">
            <a:spAutoFit/>
          </a:bodyPr>
          <a:lstStyle/>
          <a:p>
            <a:pPr algn="ctr"/>
            <a:r>
              <a:rPr lang="en-US" sz="1200" b="1" dirty="0">
                <a:latin typeface="Arial" panose="020B0604020202020204" pitchFamily="34" charset="0"/>
                <a:cs typeface="Arial" panose="020B0604020202020204" pitchFamily="34" charset="0"/>
              </a:rPr>
              <a:t>Use of Funds</a:t>
            </a:r>
          </a:p>
        </p:txBody>
      </p:sp>
      <p:sp>
        <p:nvSpPr>
          <p:cNvPr id="9" name="Rectangle 8">
            <a:extLst>
              <a:ext uri="{FF2B5EF4-FFF2-40B4-BE49-F238E27FC236}">
                <a16:creationId xmlns:a16="http://schemas.microsoft.com/office/drawing/2014/main" id="{2B21306A-4793-4875-88AB-23839A5E4C3B}"/>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hlinkClick r:id="rId2" action="ppaction://hlinksldjump"/>
            <a:extLst>
              <a:ext uri="{FF2B5EF4-FFF2-40B4-BE49-F238E27FC236}">
                <a16:creationId xmlns:a16="http://schemas.microsoft.com/office/drawing/2014/main" id="{09D4BC77-BB13-41EE-B9AC-067DF0E7D2AF}"/>
              </a:ext>
            </a:extLst>
          </p:cNvPr>
          <p:cNvSpPr/>
          <p:nvPr/>
        </p:nvSpPr>
        <p:spPr>
          <a:xfrm>
            <a:off x="8184575" y="6188596"/>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graphicFrame>
        <p:nvGraphicFramePr>
          <p:cNvPr id="3" name="Table 2">
            <a:extLst>
              <a:ext uri="{FF2B5EF4-FFF2-40B4-BE49-F238E27FC236}">
                <a16:creationId xmlns:a16="http://schemas.microsoft.com/office/drawing/2014/main" id="{F414C2FF-FDF4-4DA3-9BE7-B07A513FD724}"/>
              </a:ext>
            </a:extLst>
          </p:cNvPr>
          <p:cNvGraphicFramePr>
            <a:graphicFrameLocks noGrp="1"/>
          </p:cNvGraphicFramePr>
          <p:nvPr>
            <p:extLst>
              <p:ext uri="{D42A27DB-BD31-4B8C-83A1-F6EECF244321}">
                <p14:modId xmlns:p14="http://schemas.microsoft.com/office/powerpoint/2010/main" val="2916822260"/>
              </p:ext>
            </p:extLst>
          </p:nvPr>
        </p:nvGraphicFramePr>
        <p:xfrm>
          <a:off x="2365021" y="1315597"/>
          <a:ext cx="2755900" cy="1962150"/>
        </p:xfrm>
        <a:graphic>
          <a:graphicData uri="http://schemas.openxmlformats.org/drawingml/2006/table">
            <a:tbl>
              <a:tblPr/>
              <a:tblGrid>
                <a:gridCol w="1930400">
                  <a:extLst>
                    <a:ext uri="{9D8B030D-6E8A-4147-A177-3AD203B41FA5}">
                      <a16:colId xmlns:a16="http://schemas.microsoft.com/office/drawing/2014/main" val="2040556623"/>
                    </a:ext>
                  </a:extLst>
                </a:gridCol>
                <a:gridCol w="825500">
                  <a:extLst>
                    <a:ext uri="{9D8B030D-6E8A-4147-A177-3AD203B41FA5}">
                      <a16:colId xmlns:a16="http://schemas.microsoft.com/office/drawing/2014/main" val="2192748058"/>
                    </a:ext>
                  </a:extLst>
                </a:gridCol>
              </a:tblGrid>
              <a:tr h="161925">
                <a:tc>
                  <a:txBody>
                    <a:bodyPr/>
                    <a:lstStyle/>
                    <a:p>
                      <a:pPr marL="0" marR="0">
                        <a:spcBef>
                          <a:spcPts val="0"/>
                        </a:spcBef>
                        <a:spcAft>
                          <a:spcPts val="0"/>
                        </a:spcAft>
                      </a:pPr>
                      <a:r>
                        <a:rPr lang="en-US" sz="800" b="1">
                          <a:solidFill>
                            <a:srgbClr val="FFFFFF"/>
                          </a:solidFill>
                          <a:effectLst/>
                          <a:latin typeface="Arial" panose="020B0604020202020204" pitchFamily="34" charset="0"/>
                          <a:ea typeface="Batang" panose="02030600000101010101" pitchFamily="18" charset="-127"/>
                        </a:rPr>
                        <a:t>Projected Startup Costs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tc>
                  <a:txBody>
                    <a:bodyPr/>
                    <a:lstStyle/>
                    <a:p>
                      <a:pPr marL="0" marR="0">
                        <a:spcBef>
                          <a:spcPts val="0"/>
                        </a:spcBef>
                        <a:spcAft>
                          <a:spcPts val="0"/>
                        </a:spcAft>
                      </a:pPr>
                      <a:r>
                        <a:rPr lang="en-US" sz="1000">
                          <a:effectLst/>
                          <a:latin typeface="Arial" panose="020B0604020202020204" pitchFamily="34" charset="0"/>
                          <a:ea typeface="Batang" panose="02030600000101010101" pitchFamily="18" charset="-127"/>
                        </a:rPr>
                        <a:t> </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1517926285"/>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Lease Deposit</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$5,000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863204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Leasehold Improvements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$10,000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799298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Working Capital</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dirty="0">
                          <a:effectLst/>
                          <a:latin typeface="Arial" panose="020B0604020202020204" pitchFamily="34" charset="0"/>
                          <a:ea typeface="Batang" panose="02030600000101010101" pitchFamily="18" charset="-127"/>
                        </a:rPr>
                        <a:t>$75,000</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3422505"/>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Furniture, Fixtures, and Equipment</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$30,000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1991709"/>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Vehicles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$45,000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0855673"/>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Utility Deposits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$2,500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4830397"/>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Insurance</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$5,000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8221340"/>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Professional Fees and Licensure</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$15,000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2884772"/>
                  </a:ext>
                </a:extLst>
              </a:tr>
              <a:tr h="161925">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Marketing Budget</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$7,500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6720276"/>
                  </a:ext>
                </a:extLst>
              </a:tr>
              <a:tr h="171450">
                <a:tc>
                  <a:txBody>
                    <a:bodyPr/>
                    <a:lstStyle/>
                    <a:p>
                      <a:pPr marL="0" marR="0">
                        <a:spcBef>
                          <a:spcPts val="0"/>
                        </a:spcBef>
                        <a:spcAft>
                          <a:spcPts val="0"/>
                        </a:spcAft>
                      </a:pPr>
                      <a:r>
                        <a:rPr lang="en-US" sz="800">
                          <a:effectLst/>
                          <a:latin typeface="Arial" panose="020B0604020202020204" pitchFamily="34" charset="0"/>
                          <a:ea typeface="Batang" panose="02030600000101010101" pitchFamily="18" charset="-127"/>
                        </a:rPr>
                        <a:t>Miscellaneous and Unforeseen Costs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spcBef>
                          <a:spcPts val="0"/>
                        </a:spcBef>
                        <a:spcAft>
                          <a:spcPts val="0"/>
                        </a:spcAft>
                      </a:pPr>
                      <a:r>
                        <a:rPr lang="en-US" sz="800">
                          <a:effectLst/>
                          <a:latin typeface="Arial" panose="020B0604020202020204" pitchFamily="34" charset="0"/>
                          <a:ea typeface="Batang" panose="02030600000101010101" pitchFamily="18" charset="-127"/>
                        </a:rPr>
                        <a:t>$5,000</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1959133"/>
                  </a:ext>
                </a:extLst>
              </a:tr>
              <a:tr h="171450">
                <a:tc>
                  <a:txBody>
                    <a:bodyPr/>
                    <a:lstStyle/>
                    <a:p>
                      <a:pPr marL="0" marR="0">
                        <a:spcBef>
                          <a:spcPts val="0"/>
                        </a:spcBef>
                        <a:spcAft>
                          <a:spcPts val="0"/>
                        </a:spcAft>
                      </a:pPr>
                      <a:r>
                        <a:rPr lang="en-US" sz="800" b="1">
                          <a:effectLst/>
                          <a:latin typeface="Arial" panose="020B0604020202020204" pitchFamily="34" charset="0"/>
                          <a:ea typeface="Batang" panose="02030600000101010101" pitchFamily="18" charset="-127"/>
                        </a:rPr>
                        <a:t>Total Startup Costs</a:t>
                      </a:r>
                      <a:endParaRPr lang="en-US" sz="12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marL="0" marR="0" algn="r">
                        <a:spcBef>
                          <a:spcPts val="0"/>
                        </a:spcBef>
                        <a:spcAft>
                          <a:spcPts val="0"/>
                        </a:spcAft>
                      </a:pPr>
                      <a:r>
                        <a:rPr lang="en-US" sz="800" dirty="0">
                          <a:effectLst/>
                          <a:latin typeface="Arial" panose="020B0604020202020204" pitchFamily="34" charset="0"/>
                          <a:ea typeface="Batang" panose="02030600000101010101" pitchFamily="18" charset="-127"/>
                        </a:rPr>
                        <a:t>$200,000</a:t>
                      </a:r>
                      <a:endParaRPr lang="en-US" sz="12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079497359"/>
                  </a:ext>
                </a:extLst>
              </a:tr>
            </a:tbl>
          </a:graphicData>
        </a:graphic>
      </p:graphicFrame>
      <p:pic>
        <p:nvPicPr>
          <p:cNvPr id="7" name="Picture 6">
            <a:extLst>
              <a:ext uri="{FF2B5EF4-FFF2-40B4-BE49-F238E27FC236}">
                <a16:creationId xmlns:a16="http://schemas.microsoft.com/office/drawing/2014/main" id="{047E454C-4BE9-418E-879C-93F991BA5917}"/>
              </a:ext>
            </a:extLst>
          </p:cNvPr>
          <p:cNvPicPr>
            <a:picLocks noChangeAspect="1"/>
          </p:cNvPicPr>
          <p:nvPr/>
        </p:nvPicPr>
        <p:blipFill>
          <a:blip r:embed="rId3"/>
          <a:stretch>
            <a:fillRect/>
          </a:stretch>
        </p:blipFill>
        <p:spPr>
          <a:xfrm>
            <a:off x="1358075" y="3451005"/>
            <a:ext cx="5070361" cy="2486583"/>
          </a:xfrm>
          <a:prstGeom prst="rect">
            <a:avLst/>
          </a:prstGeom>
        </p:spPr>
      </p:pic>
    </p:spTree>
    <p:extLst>
      <p:ext uri="{BB962C8B-B14F-4D97-AF65-F5344CB8AC3E}">
        <p14:creationId xmlns:p14="http://schemas.microsoft.com/office/powerpoint/2010/main" val="3101827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C7985-AA86-46E4-A03B-F6D0A6A4ED6A}"/>
              </a:ext>
            </a:extLst>
          </p:cNvPr>
          <p:cNvSpPr>
            <a:spLocks noGrp="1"/>
          </p:cNvSpPr>
          <p:nvPr>
            <p:ph type="title"/>
          </p:nvPr>
        </p:nvSpPr>
        <p:spPr>
          <a:xfrm>
            <a:off x="838200" y="-8164"/>
            <a:ext cx="10515600" cy="842786"/>
          </a:xfrm>
        </p:spPr>
        <p:txBody>
          <a:bodyPr>
            <a:normAutofit/>
          </a:bodyPr>
          <a:lstStyle/>
          <a:p>
            <a:pPr algn="ctr"/>
            <a:r>
              <a:rPr lang="en-US" sz="4000" dirty="0"/>
              <a:t> Operations</a:t>
            </a:r>
          </a:p>
        </p:txBody>
      </p:sp>
      <p:sp>
        <p:nvSpPr>
          <p:cNvPr id="3" name="Content Placeholder 2">
            <a:extLst>
              <a:ext uri="{FF2B5EF4-FFF2-40B4-BE49-F238E27FC236}">
                <a16:creationId xmlns:a16="http://schemas.microsoft.com/office/drawing/2014/main" id="{4486ED4C-B3D9-42FC-B260-E91236AF188A}"/>
              </a:ext>
            </a:extLst>
          </p:cNvPr>
          <p:cNvSpPr>
            <a:spLocks noGrp="1"/>
          </p:cNvSpPr>
          <p:nvPr>
            <p:ph idx="1"/>
          </p:nvPr>
        </p:nvSpPr>
        <p:spPr>
          <a:xfrm>
            <a:off x="935665" y="853419"/>
            <a:ext cx="5359402" cy="2825970"/>
          </a:xfrm>
        </p:spPr>
        <p:txBody>
          <a:bodyPr>
            <a:noAutofit/>
          </a:bodyPr>
          <a:lstStyle/>
          <a:p>
            <a:pPr marL="0" marR="0" indent="0" algn="just">
              <a:buNone/>
            </a:pPr>
            <a:r>
              <a:rPr lang="en-US" sz="1200" dirty="0">
                <a:latin typeface="Arial" panose="020B0604020202020204" pitchFamily="34" charset="0"/>
                <a:ea typeface="SimSun" panose="02010600030101010101" pitchFamily="2" charset="-122"/>
                <a:cs typeface="Arial" panose="020B0604020202020204" pitchFamily="34" charset="0"/>
              </a:rPr>
              <a:t>As in the executive summary, Home Healthcare Agency will provide both non-medical and skilled in-home nursing services to the New York general public. For the Company’s non-medical services, the business will hired qualified caregivers that can compassionate tend to the needs of clients on a day to day basis. On a per hour basis, the Company intends to charge $20 per hour for these services. Approximately 25% of the Company’s caregivers will be independently contracted. </a:t>
            </a:r>
          </a:p>
          <a:p>
            <a:pPr marL="0" marR="0" indent="0" algn="just">
              <a:buNone/>
            </a:pPr>
            <a:r>
              <a:rPr lang="en-US" sz="1200" dirty="0">
                <a:latin typeface="Arial" panose="020B0604020202020204" pitchFamily="34" charset="0"/>
                <a:cs typeface="Arial" panose="020B0604020202020204" pitchFamily="34" charset="0"/>
              </a:rPr>
              <a:t>The Company’s skilled services will generally produce an equal amount of revenue to the business’ non-medical services. Through these operations, the business will hire registered nurses and licensed practical nurses to render services to clients. Approximately 35% of staff for these operations will be independently contracted. The Company’s skilled nursing staff will follow all regimens prescribed by the client’s physician. These services will encompass administration of medicine, insulin injections, hospice support services (in conjunction with a palliative medicine practitioner), catheter care, wound care, and all other services that can be rendered in this scope of practice. </a:t>
            </a:r>
          </a:p>
        </p:txBody>
      </p:sp>
      <p:sp>
        <p:nvSpPr>
          <p:cNvPr id="4" name="Content Placeholder 2">
            <a:extLst>
              <a:ext uri="{FF2B5EF4-FFF2-40B4-BE49-F238E27FC236}">
                <a16:creationId xmlns:a16="http://schemas.microsoft.com/office/drawing/2014/main" id="{154F151A-B92D-4023-95E9-5D7235F7CDCB}"/>
              </a:ext>
            </a:extLst>
          </p:cNvPr>
          <p:cNvSpPr txBox="1">
            <a:spLocks/>
          </p:cNvSpPr>
          <p:nvPr/>
        </p:nvSpPr>
        <p:spPr>
          <a:xfrm>
            <a:off x="6295067" y="3678600"/>
            <a:ext cx="5217762" cy="193118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gn="just">
              <a:buNone/>
            </a:pPr>
            <a:r>
              <a:rPr lang="en-US" sz="1200" dirty="0">
                <a:effectLst/>
                <a:latin typeface="Arial" panose="020B0604020202020204" pitchFamily="34" charset="0"/>
                <a:ea typeface="SimSun" panose="02010600030101010101" pitchFamily="2" charset="-122"/>
                <a:cs typeface="Arial" panose="020B0604020202020204" pitchFamily="34" charset="0"/>
              </a:rPr>
              <a:t>Management will implement a number of procedures during the hiring process in order to ensure that only the most qualified and compassionate care givers and nurses are hired by the business. The Company will conduct thorough background checks as well as drug tests on all hired staff (direct and independently contracted). The business will also verify all educational credentials and licensure.</a:t>
            </a:r>
          </a:p>
          <a:p>
            <a:pPr marL="0" marR="0" indent="0" algn="just">
              <a:buNone/>
            </a:pPr>
            <a:r>
              <a:rPr lang="en-US" sz="1200" dirty="0">
                <a:effectLst/>
                <a:latin typeface="Arial" panose="020B0604020202020204" pitchFamily="34" charset="0"/>
                <a:ea typeface="SimSun" panose="02010600030101010101" pitchFamily="2" charset="-122"/>
                <a:cs typeface="Arial" panose="020B0604020202020204" pitchFamily="34" charset="0"/>
              </a:rPr>
              <a:t>At all times, the Company will maintain relationships with third party physicians that can be contacted in the event of an emergency. All clients will be required to provide the names of all physicians that treat them as well.</a:t>
            </a:r>
          </a:p>
          <a:p>
            <a:pPr marL="0" indent="0">
              <a:buFont typeface="Arial" panose="020B0604020202020204" pitchFamily="34" charset="0"/>
              <a:buNone/>
            </a:pPr>
            <a:endParaRPr lang="en-US" sz="1200" dirty="0">
              <a:latin typeface="Arial" panose="020B0604020202020204" pitchFamily="34" charset="0"/>
              <a:ea typeface="Times New Roman" panose="02020603050405020304" pitchFamily="18" charset="0"/>
              <a:cs typeface="Arial" panose="020B0604020202020204" pitchFamily="34" charset="0"/>
            </a:endParaRPr>
          </a:p>
          <a:p>
            <a:pPr marL="0" indent="0">
              <a:buFont typeface="Arial" panose="020B0604020202020204" pitchFamily="34" charset="0"/>
              <a:buNone/>
            </a:pPr>
            <a:endParaRPr lang="en-US" sz="1200" dirty="0"/>
          </a:p>
        </p:txBody>
      </p:sp>
      <p:sp>
        <p:nvSpPr>
          <p:cNvPr id="10" name="Rectangle 9">
            <a:extLst>
              <a:ext uri="{FF2B5EF4-FFF2-40B4-BE49-F238E27FC236}">
                <a16:creationId xmlns:a16="http://schemas.microsoft.com/office/drawing/2014/main" id="{C25A879E-BF60-44EE-8AAF-D3B672DBBDBC}"/>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hlinkClick r:id="rId2" action="ppaction://hlinksldjump"/>
            <a:extLst>
              <a:ext uri="{FF2B5EF4-FFF2-40B4-BE49-F238E27FC236}">
                <a16:creationId xmlns:a16="http://schemas.microsoft.com/office/drawing/2014/main" id="{FDFC3240-96F4-4750-8B99-99061819C6F2}"/>
              </a:ext>
            </a:extLst>
          </p:cNvPr>
          <p:cNvSpPr/>
          <p:nvPr/>
        </p:nvSpPr>
        <p:spPr>
          <a:xfrm>
            <a:off x="8184575" y="6188596"/>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pic>
        <p:nvPicPr>
          <p:cNvPr id="6" name="Picture 5">
            <a:extLst>
              <a:ext uri="{FF2B5EF4-FFF2-40B4-BE49-F238E27FC236}">
                <a16:creationId xmlns:a16="http://schemas.microsoft.com/office/drawing/2014/main" id="{F6D3266E-0845-4D8B-8EFF-CB841C9DAF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8578" y="3891637"/>
            <a:ext cx="5136443" cy="2884747"/>
          </a:xfrm>
          <a:prstGeom prst="rect">
            <a:avLst/>
          </a:prstGeom>
        </p:spPr>
      </p:pic>
      <p:pic>
        <p:nvPicPr>
          <p:cNvPr id="9" name="Picture 8">
            <a:extLst>
              <a:ext uri="{FF2B5EF4-FFF2-40B4-BE49-F238E27FC236}">
                <a16:creationId xmlns:a16="http://schemas.microsoft.com/office/drawing/2014/main" id="{C5200B45-F951-4585-8FCD-17868DE669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9509" y="833833"/>
            <a:ext cx="5123319" cy="2825970"/>
          </a:xfrm>
          <a:prstGeom prst="rect">
            <a:avLst/>
          </a:prstGeom>
        </p:spPr>
      </p:pic>
    </p:spTree>
    <p:extLst>
      <p:ext uri="{BB962C8B-B14F-4D97-AF65-F5344CB8AC3E}">
        <p14:creationId xmlns:p14="http://schemas.microsoft.com/office/powerpoint/2010/main" val="92548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743D3-C159-4141-9EEA-B946110C04BB}"/>
              </a:ext>
            </a:extLst>
          </p:cNvPr>
          <p:cNvSpPr>
            <a:spLocks noGrp="1"/>
          </p:cNvSpPr>
          <p:nvPr>
            <p:ph type="title"/>
          </p:nvPr>
        </p:nvSpPr>
        <p:spPr>
          <a:xfrm>
            <a:off x="838200" y="0"/>
            <a:ext cx="10515600" cy="707319"/>
          </a:xfrm>
        </p:spPr>
        <p:txBody>
          <a:bodyPr>
            <a:normAutofit/>
          </a:bodyPr>
          <a:lstStyle/>
          <a:p>
            <a:pPr algn="ctr"/>
            <a:r>
              <a:rPr lang="en-US" sz="4000" dirty="0"/>
              <a:t>Market and Industry Analysis</a:t>
            </a:r>
          </a:p>
        </p:txBody>
      </p:sp>
      <p:sp>
        <p:nvSpPr>
          <p:cNvPr id="3" name="Content Placeholder 2">
            <a:extLst>
              <a:ext uri="{FF2B5EF4-FFF2-40B4-BE49-F238E27FC236}">
                <a16:creationId xmlns:a16="http://schemas.microsoft.com/office/drawing/2014/main" id="{8FAB1981-484D-4771-8322-6ECFBFA5AE6A}"/>
              </a:ext>
            </a:extLst>
          </p:cNvPr>
          <p:cNvSpPr>
            <a:spLocks noGrp="1"/>
          </p:cNvSpPr>
          <p:nvPr>
            <p:ph idx="1"/>
          </p:nvPr>
        </p:nvSpPr>
        <p:spPr>
          <a:xfrm>
            <a:off x="1151466" y="1072444"/>
            <a:ext cx="4143023" cy="2356556"/>
          </a:xfrm>
        </p:spPr>
        <p:txBody>
          <a:bodyPr>
            <a:normAutofit/>
          </a:bodyPr>
          <a:lstStyle/>
          <a:p>
            <a:pPr marL="0" indent="0">
              <a:buNone/>
            </a:pPr>
            <a:r>
              <a:rPr lang="en-US" sz="1200" b="1" dirty="0">
                <a:latin typeface="Arial" panose="020B0604020202020204" pitchFamily="34" charset="0"/>
                <a:cs typeface="Arial" panose="020B0604020202020204" pitchFamily="34" charset="0"/>
              </a:rPr>
              <a:t>Economic Analysis</a:t>
            </a:r>
          </a:p>
        </p:txBody>
      </p:sp>
      <p:sp>
        <p:nvSpPr>
          <p:cNvPr id="7" name="TextBox 6">
            <a:extLst>
              <a:ext uri="{FF2B5EF4-FFF2-40B4-BE49-F238E27FC236}">
                <a16:creationId xmlns:a16="http://schemas.microsoft.com/office/drawing/2014/main" id="{0482B247-D139-4D7D-8BF6-0F2E3B81102F}"/>
              </a:ext>
            </a:extLst>
          </p:cNvPr>
          <p:cNvSpPr txBox="1"/>
          <p:nvPr/>
        </p:nvSpPr>
        <p:spPr>
          <a:xfrm>
            <a:off x="1151466" y="1296351"/>
            <a:ext cx="5249334" cy="3046988"/>
          </a:xfrm>
          <a:prstGeom prst="rect">
            <a:avLst/>
          </a:prstGeom>
          <a:noFill/>
        </p:spPr>
        <p:txBody>
          <a:bodyPr wrap="square">
            <a:spAutoFit/>
          </a:bodyPr>
          <a:lstStyle/>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This section of the analysis will detail the economic climate, the in home healthcare industry, the customer profile, and the competition that the business will face as it progresses through its business operations.</a:t>
            </a:r>
          </a:p>
          <a:p>
            <a:pPr marL="0" marR="0" algn="just">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Currently, the economic climate is uncertain. The pandemic stemming from Covid-19 has created a substantial amount of turmoil within the capital markets. It is expected that a prolonged economic recession will occur given that numerous businesses are being forced to remain closed for an indefinite period of time (while concurrently having their respective employees remain at home). However, central banks around the world have taken aggressive steps in order to ensure the free flow of capital into financial institutions. This is expected to greatly blunt the economic issues that will arise from this public health matter. </a:t>
            </a:r>
          </a:p>
          <a:p>
            <a:pPr marL="0" marR="0" algn="just">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However, home healthcare agencies are immune from negative changes in the economy. </a:t>
            </a:r>
          </a:p>
        </p:txBody>
      </p:sp>
      <p:sp>
        <p:nvSpPr>
          <p:cNvPr id="9" name="TextBox 8">
            <a:extLst>
              <a:ext uri="{FF2B5EF4-FFF2-40B4-BE49-F238E27FC236}">
                <a16:creationId xmlns:a16="http://schemas.microsoft.com/office/drawing/2014/main" id="{FCB95839-9B2E-4339-B8C7-274A9D9BCFC3}"/>
              </a:ext>
            </a:extLst>
          </p:cNvPr>
          <p:cNvSpPr txBox="1"/>
          <p:nvPr/>
        </p:nvSpPr>
        <p:spPr>
          <a:xfrm>
            <a:off x="1151466" y="4538583"/>
            <a:ext cx="4402667" cy="276999"/>
          </a:xfrm>
          <a:prstGeom prst="rect">
            <a:avLst/>
          </a:prstGeom>
          <a:noFill/>
        </p:spPr>
        <p:txBody>
          <a:bodyPr wrap="square">
            <a:spAutoFit/>
          </a:bodyPr>
          <a:lstStyle/>
          <a:p>
            <a:pPr marL="0" indent="0">
              <a:buNone/>
            </a:pPr>
            <a:r>
              <a:rPr lang="en-US" sz="1200" b="1" dirty="0">
                <a:latin typeface="Arial" panose="020B0604020202020204" pitchFamily="34" charset="0"/>
                <a:cs typeface="Arial" panose="020B0604020202020204" pitchFamily="34" charset="0"/>
              </a:rPr>
              <a:t>Client Profile</a:t>
            </a:r>
          </a:p>
        </p:txBody>
      </p:sp>
      <p:sp>
        <p:nvSpPr>
          <p:cNvPr id="11" name="TextBox 10">
            <a:extLst>
              <a:ext uri="{FF2B5EF4-FFF2-40B4-BE49-F238E27FC236}">
                <a16:creationId xmlns:a16="http://schemas.microsoft.com/office/drawing/2014/main" id="{954AD2EF-73D0-48DA-9393-27E43CD096DA}"/>
              </a:ext>
            </a:extLst>
          </p:cNvPr>
          <p:cNvSpPr txBox="1"/>
          <p:nvPr/>
        </p:nvSpPr>
        <p:spPr>
          <a:xfrm>
            <a:off x="1151466" y="4931688"/>
            <a:ext cx="5249333" cy="1754326"/>
          </a:xfrm>
          <a:prstGeom prst="rect">
            <a:avLst/>
          </a:prstGeom>
          <a:noFill/>
        </p:spPr>
        <p:txBody>
          <a:bodyPr wrap="square">
            <a:spAutoFit/>
          </a:bodyPr>
          <a:lstStyle/>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All of the Company’s clients will be developmentally disabled and elderly people that require full time non-medical or skilled nursing services . Management has developed the following demographic profile that will be used in conjunction with marketing operations:</a:t>
            </a:r>
          </a:p>
          <a:p>
            <a:pPr marL="0" marR="0" algn="just">
              <a:spcBef>
                <a:spcPts val="0"/>
              </a:spcBef>
              <a:spcAft>
                <a:spcPts val="0"/>
              </a:spcAft>
            </a:pPr>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Over the age of 65</a:t>
            </a: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Has an annual household income of $50,000</a:t>
            </a: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Will spend $2,000 to $4,000 per month on the Company’s services</a:t>
            </a:r>
          </a:p>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 Lives within 15 miles of the Company’s location</a:t>
            </a:r>
          </a:p>
        </p:txBody>
      </p:sp>
      <p:graphicFrame>
        <p:nvGraphicFramePr>
          <p:cNvPr id="14" name="Chart 13">
            <a:extLst>
              <a:ext uri="{FF2B5EF4-FFF2-40B4-BE49-F238E27FC236}">
                <a16:creationId xmlns:a16="http://schemas.microsoft.com/office/drawing/2014/main" id="{2674283E-E460-4C83-BA84-7BF950B93B15}"/>
              </a:ext>
            </a:extLst>
          </p:cNvPr>
          <p:cNvGraphicFramePr>
            <a:graphicFrameLocks/>
          </p:cNvGraphicFramePr>
          <p:nvPr>
            <p:extLst>
              <p:ext uri="{D42A27DB-BD31-4B8C-83A1-F6EECF244321}">
                <p14:modId xmlns:p14="http://schemas.microsoft.com/office/powerpoint/2010/main" val="2335715504"/>
              </p:ext>
            </p:extLst>
          </p:nvPr>
        </p:nvGraphicFramePr>
        <p:xfrm>
          <a:off x="7070372" y="3045550"/>
          <a:ext cx="4584700" cy="3068747"/>
        </p:xfrm>
        <a:graphic>
          <a:graphicData uri="http://schemas.openxmlformats.org/drawingml/2006/chart">
            <c:chart xmlns:c="http://schemas.openxmlformats.org/drawingml/2006/chart" xmlns:r="http://schemas.openxmlformats.org/officeDocument/2006/relationships" r:id="rId2"/>
          </a:graphicData>
        </a:graphic>
      </p:graphicFrame>
      <p:sp>
        <p:nvSpPr>
          <p:cNvPr id="13" name="Rectangle 12">
            <a:extLst>
              <a:ext uri="{FF2B5EF4-FFF2-40B4-BE49-F238E27FC236}">
                <a16:creationId xmlns:a16="http://schemas.microsoft.com/office/drawing/2014/main" id="{E9FAA27A-79E9-4E9D-88AB-1C9C03195304}"/>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a:extLst>
              <a:ext uri="{FF2B5EF4-FFF2-40B4-BE49-F238E27FC236}">
                <a16:creationId xmlns:a16="http://schemas.microsoft.com/office/drawing/2014/main" id="{FE4B96E4-7AF3-41C4-987B-C62537A5BDA4}"/>
              </a:ext>
            </a:extLst>
          </p:cNvPr>
          <p:cNvGraphicFramePr>
            <a:graphicFrameLocks noGrp="1"/>
          </p:cNvGraphicFramePr>
          <p:nvPr>
            <p:extLst>
              <p:ext uri="{D42A27DB-BD31-4B8C-83A1-F6EECF244321}">
                <p14:modId xmlns:p14="http://schemas.microsoft.com/office/powerpoint/2010/main" val="2144249840"/>
              </p:ext>
            </p:extLst>
          </p:nvPr>
        </p:nvGraphicFramePr>
        <p:xfrm>
          <a:off x="7083071" y="1262400"/>
          <a:ext cx="4584700" cy="1448280"/>
        </p:xfrm>
        <a:graphic>
          <a:graphicData uri="http://schemas.openxmlformats.org/drawingml/2006/table">
            <a:tbl>
              <a:tblPr/>
              <a:tblGrid>
                <a:gridCol w="2168696">
                  <a:extLst>
                    <a:ext uri="{9D8B030D-6E8A-4147-A177-3AD203B41FA5}">
                      <a16:colId xmlns:a16="http://schemas.microsoft.com/office/drawing/2014/main" val="1020562540"/>
                    </a:ext>
                  </a:extLst>
                </a:gridCol>
                <a:gridCol w="827529">
                  <a:extLst>
                    <a:ext uri="{9D8B030D-6E8A-4147-A177-3AD203B41FA5}">
                      <a16:colId xmlns:a16="http://schemas.microsoft.com/office/drawing/2014/main" val="1211111247"/>
                    </a:ext>
                  </a:extLst>
                </a:gridCol>
                <a:gridCol w="713387">
                  <a:extLst>
                    <a:ext uri="{9D8B030D-6E8A-4147-A177-3AD203B41FA5}">
                      <a16:colId xmlns:a16="http://schemas.microsoft.com/office/drawing/2014/main" val="244327342"/>
                    </a:ext>
                  </a:extLst>
                </a:gridCol>
                <a:gridCol w="875088">
                  <a:extLst>
                    <a:ext uri="{9D8B030D-6E8A-4147-A177-3AD203B41FA5}">
                      <a16:colId xmlns:a16="http://schemas.microsoft.com/office/drawing/2014/main" val="2886220529"/>
                    </a:ext>
                  </a:extLst>
                </a:gridCol>
              </a:tblGrid>
              <a:tr h="152880">
                <a:tc>
                  <a:txBody>
                    <a:bodyPr/>
                    <a:lstStyle/>
                    <a:p>
                      <a:pPr algn="l" fontAlgn="b"/>
                      <a:r>
                        <a:rPr lang="en-US" sz="800" b="1" i="0" u="none" strike="noStrike">
                          <a:solidFill>
                            <a:srgbClr val="FFFFFF"/>
                          </a:solidFill>
                          <a:effectLst/>
                          <a:latin typeface="Arial" panose="020B0604020202020204" pitchFamily="34" charset="0"/>
                        </a:rPr>
                        <a:t>Household Income (by % of Population)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tc>
                  <a:txBody>
                    <a:bodyPr/>
                    <a:lstStyle/>
                    <a:p>
                      <a:pPr algn="ctr" fontAlgn="b"/>
                      <a:r>
                        <a:rPr lang="en-US" sz="800" b="1" i="0" u="none" strike="noStrike">
                          <a:solidFill>
                            <a:srgbClr val="FFFFFF"/>
                          </a:solidFill>
                          <a:effectLst/>
                          <a:latin typeface="Arial" panose="020B0604020202020204" pitchFamily="34" charset="0"/>
                        </a:rPr>
                        <a:t>5 Miles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tc>
                  <a:txBody>
                    <a:bodyPr/>
                    <a:lstStyle/>
                    <a:p>
                      <a:pPr algn="ctr" fontAlgn="b"/>
                      <a:r>
                        <a:rPr lang="en-US" sz="800" b="1" i="0" u="none" strike="noStrike">
                          <a:solidFill>
                            <a:srgbClr val="FFFFFF"/>
                          </a:solidFill>
                          <a:effectLst/>
                          <a:latin typeface="Arial" panose="020B0604020202020204" pitchFamily="34" charset="0"/>
                        </a:rPr>
                        <a:t>20 Miles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tc>
                  <a:txBody>
                    <a:bodyPr/>
                    <a:lstStyle/>
                    <a:p>
                      <a:pPr algn="ctr" fontAlgn="b"/>
                      <a:r>
                        <a:rPr lang="en-US" sz="800" b="1" i="0" u="none" strike="noStrike">
                          <a:solidFill>
                            <a:srgbClr val="FFFFFF"/>
                          </a:solidFill>
                          <a:effectLst/>
                          <a:latin typeface="Arial" panose="020B0604020202020204" pitchFamily="34" charset="0"/>
                        </a:rPr>
                        <a:t>State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3281887059"/>
                  </a:ext>
                </a:extLst>
              </a:tr>
              <a:tr h="161925">
                <a:tc>
                  <a:txBody>
                    <a:bodyPr/>
                    <a:lstStyle/>
                    <a:p>
                      <a:pPr algn="l" fontAlgn="b"/>
                      <a:r>
                        <a:rPr lang="en-US" sz="800" b="0" i="0" u="none" strike="noStrike" dirty="0">
                          <a:effectLst/>
                          <a:latin typeface="Arial" panose="020B0604020202020204" pitchFamily="34" charset="0"/>
                        </a:rPr>
                        <a:t>Under $20,000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25.00%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25.00%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25.00%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3723991"/>
                  </a:ext>
                </a:extLst>
              </a:tr>
              <a:tr h="161925">
                <a:tc>
                  <a:txBody>
                    <a:bodyPr/>
                    <a:lstStyle/>
                    <a:p>
                      <a:pPr algn="l" fontAlgn="b"/>
                      <a:r>
                        <a:rPr lang="en-US" sz="800" b="0" i="0" u="none" strike="noStrike">
                          <a:effectLst/>
                          <a:latin typeface="Arial" panose="020B0604020202020204" pitchFamily="34" charset="0"/>
                        </a:rPr>
                        <a:t>$30,000 to $40,000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810978594"/>
                  </a:ext>
                </a:extLst>
              </a:tr>
              <a:tr h="161925">
                <a:tc>
                  <a:txBody>
                    <a:bodyPr/>
                    <a:lstStyle/>
                    <a:p>
                      <a:pPr algn="l" fontAlgn="b"/>
                      <a:r>
                        <a:rPr lang="en-US" sz="800" b="0" i="0" u="none" strike="noStrike">
                          <a:effectLst/>
                          <a:latin typeface="Arial" panose="020B0604020202020204" pitchFamily="34" charset="0"/>
                        </a:rPr>
                        <a:t>$40,000 to $50,000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3827246"/>
                  </a:ext>
                </a:extLst>
              </a:tr>
              <a:tr h="161925">
                <a:tc>
                  <a:txBody>
                    <a:bodyPr/>
                    <a:lstStyle/>
                    <a:p>
                      <a:pPr algn="l" fontAlgn="b"/>
                      <a:r>
                        <a:rPr lang="en-US" sz="800" b="0" i="0" u="none" strike="noStrike">
                          <a:effectLst/>
                          <a:latin typeface="Arial" panose="020B0604020202020204" pitchFamily="34" charset="0"/>
                        </a:rPr>
                        <a:t>$50,000 to $75,000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19771079"/>
                  </a:ext>
                </a:extLst>
              </a:tr>
              <a:tr h="161925">
                <a:tc>
                  <a:txBody>
                    <a:bodyPr/>
                    <a:lstStyle/>
                    <a:p>
                      <a:pPr algn="l" fontAlgn="b"/>
                      <a:r>
                        <a:rPr lang="en-US" sz="800" b="0" i="0" u="none" strike="noStrike" dirty="0">
                          <a:effectLst/>
                          <a:latin typeface="Arial" panose="020B0604020202020204" pitchFamily="34" charset="0"/>
                        </a:rPr>
                        <a:t>$75,000 to $125,000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7075106"/>
                  </a:ext>
                </a:extLst>
              </a:tr>
              <a:tr h="161925">
                <a:tc>
                  <a:txBody>
                    <a:bodyPr/>
                    <a:lstStyle/>
                    <a:p>
                      <a:pPr algn="l" fontAlgn="b"/>
                      <a:r>
                        <a:rPr lang="en-US" sz="800" b="0" i="0" u="none" strike="noStrike">
                          <a:effectLst/>
                          <a:latin typeface="Arial" panose="020B0604020202020204" pitchFamily="34" charset="0"/>
                        </a:rPr>
                        <a:t>$125,000 to $150,000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148182300"/>
                  </a:ext>
                </a:extLst>
              </a:tr>
              <a:tr h="161925">
                <a:tc>
                  <a:txBody>
                    <a:bodyPr/>
                    <a:lstStyle/>
                    <a:p>
                      <a:pPr algn="l" fontAlgn="b"/>
                      <a:r>
                        <a:rPr lang="en-US" sz="800" b="0" i="0" u="none" strike="noStrike">
                          <a:effectLst/>
                          <a:latin typeface="Arial" panose="020B0604020202020204" pitchFamily="34" charset="0"/>
                        </a:rPr>
                        <a:t>$150,000 to $200,000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3105"/>
                  </a:ext>
                </a:extLst>
              </a:tr>
              <a:tr h="161925">
                <a:tc>
                  <a:txBody>
                    <a:bodyPr/>
                    <a:lstStyle/>
                    <a:p>
                      <a:pPr algn="l" fontAlgn="b"/>
                      <a:r>
                        <a:rPr lang="en-US" sz="800" b="0" i="0" u="none" strike="noStrike">
                          <a:effectLst/>
                          <a:latin typeface="Arial" panose="020B0604020202020204" pitchFamily="34" charset="0"/>
                        </a:rPr>
                        <a:t>Over $200,000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dirty="0">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665750970"/>
                  </a:ext>
                </a:extLst>
              </a:tr>
            </a:tbl>
          </a:graphicData>
        </a:graphic>
      </p:graphicFrame>
      <p:sp>
        <p:nvSpPr>
          <p:cNvPr id="16" name="Rectangle: Rounded Corners 15">
            <a:hlinkClick r:id="rId3" action="ppaction://hlinksldjump"/>
            <a:extLst>
              <a:ext uri="{FF2B5EF4-FFF2-40B4-BE49-F238E27FC236}">
                <a16:creationId xmlns:a16="http://schemas.microsoft.com/office/drawing/2014/main" id="{E1B4F9B5-8B1F-4722-8ED7-D2F9401D35F1}"/>
              </a:ext>
            </a:extLst>
          </p:cNvPr>
          <p:cNvSpPr/>
          <p:nvPr/>
        </p:nvSpPr>
        <p:spPr>
          <a:xfrm>
            <a:off x="8184575" y="6188596"/>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Tree>
    <p:extLst>
      <p:ext uri="{BB962C8B-B14F-4D97-AF65-F5344CB8AC3E}">
        <p14:creationId xmlns:p14="http://schemas.microsoft.com/office/powerpoint/2010/main" val="204712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6FE98-57B8-46B0-A0CE-D7DA10EE3645}"/>
              </a:ext>
            </a:extLst>
          </p:cNvPr>
          <p:cNvSpPr>
            <a:spLocks noGrp="1"/>
          </p:cNvSpPr>
          <p:nvPr>
            <p:ph type="title"/>
          </p:nvPr>
        </p:nvSpPr>
        <p:spPr>
          <a:xfrm>
            <a:off x="838200" y="0"/>
            <a:ext cx="10515600" cy="763764"/>
          </a:xfrm>
        </p:spPr>
        <p:txBody>
          <a:bodyPr>
            <a:normAutofit/>
          </a:bodyPr>
          <a:lstStyle/>
          <a:p>
            <a:pPr algn="ctr"/>
            <a:r>
              <a:rPr lang="en-US" sz="4000" dirty="0"/>
              <a:t>Market Analysis (Continued)</a:t>
            </a:r>
          </a:p>
        </p:txBody>
      </p:sp>
      <p:sp>
        <p:nvSpPr>
          <p:cNvPr id="6" name="TextBox 5">
            <a:extLst>
              <a:ext uri="{FF2B5EF4-FFF2-40B4-BE49-F238E27FC236}">
                <a16:creationId xmlns:a16="http://schemas.microsoft.com/office/drawing/2014/main" id="{250F5D35-F80C-4541-98E8-60DC3D1C6C61}"/>
              </a:ext>
            </a:extLst>
          </p:cNvPr>
          <p:cNvSpPr txBox="1"/>
          <p:nvPr/>
        </p:nvSpPr>
        <p:spPr>
          <a:xfrm>
            <a:off x="1072445" y="1128890"/>
            <a:ext cx="3194756" cy="276999"/>
          </a:xfrm>
          <a:prstGeom prst="rect">
            <a:avLst/>
          </a:prstGeom>
          <a:noFill/>
        </p:spPr>
        <p:txBody>
          <a:bodyPr wrap="square">
            <a:spAutoFit/>
          </a:bodyPr>
          <a:lstStyle/>
          <a:p>
            <a:pPr marL="0" indent="0">
              <a:buNone/>
            </a:pPr>
            <a:r>
              <a:rPr lang="en-US" sz="1200" b="1" dirty="0">
                <a:latin typeface="Arial" panose="020B0604020202020204" pitchFamily="34" charset="0"/>
                <a:cs typeface="Arial" panose="020B0604020202020204" pitchFamily="34" charset="0"/>
              </a:rPr>
              <a:t>Market Overview (Cont.)</a:t>
            </a:r>
          </a:p>
        </p:txBody>
      </p:sp>
      <p:sp>
        <p:nvSpPr>
          <p:cNvPr id="11" name="Rectangle: Rounded Corners 10">
            <a:hlinkClick r:id="rId2" action="ppaction://hlinksldjump"/>
            <a:extLst>
              <a:ext uri="{FF2B5EF4-FFF2-40B4-BE49-F238E27FC236}">
                <a16:creationId xmlns:a16="http://schemas.microsoft.com/office/drawing/2014/main" id="{5EC91550-8ECD-4DFE-89C4-D1EEE80D1650}"/>
              </a:ext>
            </a:extLst>
          </p:cNvPr>
          <p:cNvSpPr/>
          <p:nvPr/>
        </p:nvSpPr>
        <p:spPr>
          <a:xfrm>
            <a:off x="2173948" y="6230373"/>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graphicFrame>
        <p:nvGraphicFramePr>
          <p:cNvPr id="15" name="Chart 14">
            <a:extLst>
              <a:ext uri="{FF2B5EF4-FFF2-40B4-BE49-F238E27FC236}">
                <a16:creationId xmlns:a16="http://schemas.microsoft.com/office/drawing/2014/main" id="{49A641CE-9094-4026-BDE0-8DA1838FC541}"/>
              </a:ext>
            </a:extLst>
          </p:cNvPr>
          <p:cNvGraphicFramePr>
            <a:graphicFrameLocks/>
          </p:cNvGraphicFramePr>
          <p:nvPr>
            <p:extLst>
              <p:ext uri="{D42A27DB-BD31-4B8C-83A1-F6EECF244321}">
                <p14:modId xmlns:p14="http://schemas.microsoft.com/office/powerpoint/2010/main" val="2832743133"/>
              </p:ext>
            </p:extLst>
          </p:nvPr>
        </p:nvGraphicFramePr>
        <p:xfrm>
          <a:off x="6858246" y="971714"/>
          <a:ext cx="5001435" cy="29241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a:extLst>
              <a:ext uri="{FF2B5EF4-FFF2-40B4-BE49-F238E27FC236}">
                <a16:creationId xmlns:a16="http://schemas.microsoft.com/office/drawing/2014/main" id="{13DEC2D3-155D-4CD0-A9D8-4C83044BF1FD}"/>
              </a:ext>
            </a:extLst>
          </p:cNvPr>
          <p:cNvGraphicFramePr>
            <a:graphicFrameLocks/>
          </p:cNvGraphicFramePr>
          <p:nvPr>
            <p:extLst>
              <p:ext uri="{D42A27DB-BD31-4B8C-83A1-F6EECF244321}">
                <p14:modId xmlns:p14="http://schemas.microsoft.com/office/powerpoint/2010/main" val="3366768271"/>
              </p:ext>
            </p:extLst>
          </p:nvPr>
        </p:nvGraphicFramePr>
        <p:xfrm>
          <a:off x="6858245" y="3506828"/>
          <a:ext cx="5001436" cy="2746678"/>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11">
            <a:extLst>
              <a:ext uri="{FF2B5EF4-FFF2-40B4-BE49-F238E27FC236}">
                <a16:creationId xmlns:a16="http://schemas.microsoft.com/office/drawing/2014/main" id="{671B34A7-0ABC-4659-9831-F07CEE524B6C}"/>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a:extLst>
              <a:ext uri="{FF2B5EF4-FFF2-40B4-BE49-F238E27FC236}">
                <a16:creationId xmlns:a16="http://schemas.microsoft.com/office/drawing/2014/main" id="{8BD10885-6A88-4B6F-A9AB-16BE6D5268BC}"/>
              </a:ext>
            </a:extLst>
          </p:cNvPr>
          <p:cNvGraphicFramePr>
            <a:graphicFrameLocks noGrp="1"/>
          </p:cNvGraphicFramePr>
          <p:nvPr>
            <p:extLst>
              <p:ext uri="{D42A27DB-BD31-4B8C-83A1-F6EECF244321}">
                <p14:modId xmlns:p14="http://schemas.microsoft.com/office/powerpoint/2010/main" val="2410525040"/>
              </p:ext>
            </p:extLst>
          </p:nvPr>
        </p:nvGraphicFramePr>
        <p:xfrm>
          <a:off x="1079337" y="4230510"/>
          <a:ext cx="4584700" cy="1295400"/>
        </p:xfrm>
        <a:graphic>
          <a:graphicData uri="http://schemas.openxmlformats.org/drawingml/2006/table">
            <a:tbl>
              <a:tblPr/>
              <a:tblGrid>
                <a:gridCol w="2168696">
                  <a:extLst>
                    <a:ext uri="{9D8B030D-6E8A-4147-A177-3AD203B41FA5}">
                      <a16:colId xmlns:a16="http://schemas.microsoft.com/office/drawing/2014/main" val="3706602657"/>
                    </a:ext>
                  </a:extLst>
                </a:gridCol>
                <a:gridCol w="827529">
                  <a:extLst>
                    <a:ext uri="{9D8B030D-6E8A-4147-A177-3AD203B41FA5}">
                      <a16:colId xmlns:a16="http://schemas.microsoft.com/office/drawing/2014/main" val="1316410425"/>
                    </a:ext>
                  </a:extLst>
                </a:gridCol>
                <a:gridCol w="713387">
                  <a:extLst>
                    <a:ext uri="{9D8B030D-6E8A-4147-A177-3AD203B41FA5}">
                      <a16:colId xmlns:a16="http://schemas.microsoft.com/office/drawing/2014/main" val="3515049535"/>
                    </a:ext>
                  </a:extLst>
                </a:gridCol>
                <a:gridCol w="875088">
                  <a:extLst>
                    <a:ext uri="{9D8B030D-6E8A-4147-A177-3AD203B41FA5}">
                      <a16:colId xmlns:a16="http://schemas.microsoft.com/office/drawing/2014/main" val="3053931087"/>
                    </a:ext>
                  </a:extLst>
                </a:gridCol>
              </a:tblGrid>
              <a:tr h="161925">
                <a:tc>
                  <a:txBody>
                    <a:bodyPr/>
                    <a:lstStyle/>
                    <a:p>
                      <a:pPr algn="l" fontAlgn="b"/>
                      <a:r>
                        <a:rPr lang="en-US" sz="800" b="1" i="0" u="none" strike="noStrike">
                          <a:solidFill>
                            <a:srgbClr val="FFFFFF"/>
                          </a:solidFill>
                          <a:effectLst/>
                          <a:latin typeface="Arial" panose="020B0604020202020204" pitchFamily="34" charset="0"/>
                        </a:rPr>
                        <a:t>Education (by % of Population)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tc>
                  <a:txBody>
                    <a:bodyPr/>
                    <a:lstStyle/>
                    <a:p>
                      <a:pPr algn="ctr" fontAlgn="b"/>
                      <a:r>
                        <a:rPr lang="en-US" sz="800" b="1" i="0" u="none" strike="noStrike" dirty="0">
                          <a:solidFill>
                            <a:srgbClr val="FFFFFF"/>
                          </a:solidFill>
                          <a:effectLst/>
                          <a:latin typeface="Arial" panose="020B0604020202020204" pitchFamily="34" charset="0"/>
                        </a:rPr>
                        <a:t>5 Miles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tc>
                  <a:txBody>
                    <a:bodyPr/>
                    <a:lstStyle/>
                    <a:p>
                      <a:pPr algn="ctr" fontAlgn="b"/>
                      <a:r>
                        <a:rPr lang="en-US" sz="800" b="1" i="0" u="none" strike="noStrike" dirty="0">
                          <a:solidFill>
                            <a:srgbClr val="FFFFFF"/>
                          </a:solidFill>
                          <a:effectLst/>
                          <a:latin typeface="Arial" panose="020B0604020202020204" pitchFamily="34" charset="0"/>
                        </a:rPr>
                        <a:t>20 Miles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tc>
                  <a:txBody>
                    <a:bodyPr/>
                    <a:lstStyle/>
                    <a:p>
                      <a:pPr algn="ctr" fontAlgn="b"/>
                      <a:r>
                        <a:rPr lang="en-US" sz="800" b="1" i="0" u="none" strike="noStrike">
                          <a:solidFill>
                            <a:srgbClr val="FFFFFF"/>
                          </a:solidFill>
                          <a:effectLst/>
                          <a:latin typeface="Arial" panose="020B0604020202020204" pitchFamily="34" charset="0"/>
                        </a:rPr>
                        <a:t>State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3149831805"/>
                  </a:ext>
                </a:extLst>
              </a:tr>
              <a:tr h="161925">
                <a:tc>
                  <a:txBody>
                    <a:bodyPr/>
                    <a:lstStyle/>
                    <a:p>
                      <a:pPr algn="l" fontAlgn="b"/>
                      <a:r>
                        <a:rPr lang="en-US" sz="800" b="0" i="0" u="none" strike="noStrike">
                          <a:effectLst/>
                          <a:latin typeface="Arial" panose="020B0604020202020204" pitchFamily="34" charset="0"/>
                        </a:rPr>
                        <a:t>No High School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28.60%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24.40%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29.40%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407152"/>
                  </a:ext>
                </a:extLst>
              </a:tr>
              <a:tr h="161925">
                <a:tc>
                  <a:txBody>
                    <a:bodyPr/>
                    <a:lstStyle/>
                    <a:p>
                      <a:pPr algn="l" fontAlgn="b"/>
                      <a:r>
                        <a:rPr lang="en-US" sz="800" b="0" i="0" u="none" strike="noStrike">
                          <a:effectLst/>
                          <a:latin typeface="Arial" panose="020B0604020202020204" pitchFamily="34" charset="0"/>
                        </a:rPr>
                        <a:t>High School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32.20%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30.50%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31.70%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051823292"/>
                  </a:ext>
                </a:extLst>
              </a:tr>
              <a:tr h="161925">
                <a:tc>
                  <a:txBody>
                    <a:bodyPr/>
                    <a:lstStyle/>
                    <a:p>
                      <a:pPr algn="l" fontAlgn="b"/>
                      <a:r>
                        <a:rPr lang="en-US" sz="800" b="0" i="0" u="none" strike="noStrike">
                          <a:effectLst/>
                          <a:latin typeface="Arial" panose="020B0604020202020204" pitchFamily="34" charset="0"/>
                        </a:rPr>
                        <a:t>Some College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14.10%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13.60%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14.40%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9906361"/>
                  </a:ext>
                </a:extLst>
              </a:tr>
              <a:tr h="161925">
                <a:tc>
                  <a:txBody>
                    <a:bodyPr/>
                    <a:lstStyle/>
                    <a:p>
                      <a:pPr algn="l" fontAlgn="b"/>
                      <a:r>
                        <a:rPr lang="en-US" sz="800" b="0" i="0" u="none" strike="noStrike">
                          <a:effectLst/>
                          <a:latin typeface="Arial" panose="020B0604020202020204" pitchFamily="34" charset="0"/>
                        </a:rPr>
                        <a:t>Associate's Degree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6.40%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6.80%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6.40%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559825637"/>
                  </a:ext>
                </a:extLst>
              </a:tr>
              <a:tr h="161925">
                <a:tc>
                  <a:txBody>
                    <a:bodyPr/>
                    <a:lstStyle/>
                    <a:p>
                      <a:pPr algn="l" fontAlgn="b"/>
                      <a:r>
                        <a:rPr lang="en-US" sz="800" b="0" i="0" u="none" strike="noStrike">
                          <a:effectLst/>
                          <a:latin typeface="Arial" panose="020B0604020202020204" pitchFamily="34" charset="0"/>
                        </a:rPr>
                        <a:t>Bachelor's Degree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15.40%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2740131"/>
                  </a:ext>
                </a:extLst>
              </a:tr>
              <a:tr h="161925">
                <a:tc>
                  <a:txBody>
                    <a:bodyPr/>
                    <a:lstStyle/>
                    <a:p>
                      <a:pPr algn="l" fontAlgn="b"/>
                      <a:r>
                        <a:rPr lang="en-US" sz="800" b="0" i="0" u="none" strike="noStrike">
                          <a:effectLst/>
                          <a:latin typeface="Arial" panose="020B0604020202020204" pitchFamily="34" charset="0"/>
                        </a:rPr>
                        <a:t>Master's Degree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3.90%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5.70%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596127193"/>
                  </a:ext>
                </a:extLst>
              </a:tr>
              <a:tr h="161925">
                <a:tc>
                  <a:txBody>
                    <a:bodyPr/>
                    <a:lstStyle/>
                    <a:p>
                      <a:pPr algn="l" fontAlgn="b"/>
                      <a:r>
                        <a:rPr lang="en-US" sz="800" b="0" i="0" u="none" strike="noStrike">
                          <a:effectLst/>
                          <a:latin typeface="Arial" panose="020B0604020202020204" pitchFamily="34" charset="0"/>
                        </a:rPr>
                        <a:t>Professional Degree or Doctorate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effectLst/>
                          <a:latin typeface="Arial" panose="020B0604020202020204" pitchFamily="34" charset="0"/>
                        </a:rPr>
                        <a:t>3.60%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effectLst/>
                          <a:latin typeface="Arial" panose="020B0604020202020204" pitchFamily="34" charset="0"/>
                        </a:rPr>
                        <a:t>1.60%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0688052"/>
                  </a:ext>
                </a:extLst>
              </a:tr>
            </a:tbl>
          </a:graphicData>
        </a:graphic>
      </p:graphicFrame>
      <p:graphicFrame>
        <p:nvGraphicFramePr>
          <p:cNvPr id="5" name="Table 4">
            <a:extLst>
              <a:ext uri="{FF2B5EF4-FFF2-40B4-BE49-F238E27FC236}">
                <a16:creationId xmlns:a16="http://schemas.microsoft.com/office/drawing/2014/main" id="{484B0DCA-3536-4985-98CC-BBAF4EA3E5B9}"/>
              </a:ext>
            </a:extLst>
          </p:cNvPr>
          <p:cNvGraphicFramePr>
            <a:graphicFrameLocks noGrp="1"/>
          </p:cNvGraphicFramePr>
          <p:nvPr>
            <p:extLst>
              <p:ext uri="{D42A27DB-BD31-4B8C-83A1-F6EECF244321}">
                <p14:modId xmlns:p14="http://schemas.microsoft.com/office/powerpoint/2010/main" val="3383863823"/>
              </p:ext>
            </p:extLst>
          </p:nvPr>
        </p:nvGraphicFramePr>
        <p:xfrm>
          <a:off x="1072445" y="1778709"/>
          <a:ext cx="4584700" cy="1619250"/>
        </p:xfrm>
        <a:graphic>
          <a:graphicData uri="http://schemas.openxmlformats.org/drawingml/2006/table">
            <a:tbl>
              <a:tblPr/>
              <a:tblGrid>
                <a:gridCol w="2168696">
                  <a:extLst>
                    <a:ext uri="{9D8B030D-6E8A-4147-A177-3AD203B41FA5}">
                      <a16:colId xmlns:a16="http://schemas.microsoft.com/office/drawing/2014/main" val="524172450"/>
                    </a:ext>
                  </a:extLst>
                </a:gridCol>
                <a:gridCol w="827529">
                  <a:extLst>
                    <a:ext uri="{9D8B030D-6E8A-4147-A177-3AD203B41FA5}">
                      <a16:colId xmlns:a16="http://schemas.microsoft.com/office/drawing/2014/main" val="302178606"/>
                    </a:ext>
                  </a:extLst>
                </a:gridCol>
                <a:gridCol w="713387">
                  <a:extLst>
                    <a:ext uri="{9D8B030D-6E8A-4147-A177-3AD203B41FA5}">
                      <a16:colId xmlns:a16="http://schemas.microsoft.com/office/drawing/2014/main" val="2412262034"/>
                    </a:ext>
                  </a:extLst>
                </a:gridCol>
                <a:gridCol w="875088">
                  <a:extLst>
                    <a:ext uri="{9D8B030D-6E8A-4147-A177-3AD203B41FA5}">
                      <a16:colId xmlns:a16="http://schemas.microsoft.com/office/drawing/2014/main" val="1479161600"/>
                    </a:ext>
                  </a:extLst>
                </a:gridCol>
              </a:tblGrid>
              <a:tr h="161925">
                <a:tc>
                  <a:txBody>
                    <a:bodyPr/>
                    <a:lstStyle/>
                    <a:p>
                      <a:pPr algn="l" fontAlgn="b"/>
                      <a:r>
                        <a:rPr lang="en-US" sz="800" b="1" i="0" u="none" strike="noStrike">
                          <a:solidFill>
                            <a:srgbClr val="FFFFFF"/>
                          </a:solidFill>
                          <a:effectLst/>
                          <a:latin typeface="Arial" panose="020B0604020202020204" pitchFamily="34" charset="0"/>
                        </a:rPr>
                        <a:t>Age (by % of Population)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tc>
                  <a:txBody>
                    <a:bodyPr/>
                    <a:lstStyle/>
                    <a:p>
                      <a:pPr algn="ctr" fontAlgn="b"/>
                      <a:r>
                        <a:rPr lang="en-US" sz="800" b="1" i="0" u="none" strike="noStrike">
                          <a:solidFill>
                            <a:srgbClr val="FFFFFF"/>
                          </a:solidFill>
                          <a:effectLst/>
                          <a:latin typeface="Arial" panose="020B0604020202020204" pitchFamily="34" charset="0"/>
                        </a:rPr>
                        <a:t>5 Miles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tc>
                  <a:txBody>
                    <a:bodyPr/>
                    <a:lstStyle/>
                    <a:p>
                      <a:pPr algn="ctr" fontAlgn="b"/>
                      <a:r>
                        <a:rPr lang="en-US" sz="800" b="1" i="0" u="none" strike="noStrike">
                          <a:solidFill>
                            <a:srgbClr val="FFFFFF"/>
                          </a:solidFill>
                          <a:effectLst/>
                          <a:latin typeface="Arial" panose="020B0604020202020204" pitchFamily="34" charset="0"/>
                        </a:rPr>
                        <a:t>20 Miles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tc>
                  <a:txBody>
                    <a:bodyPr/>
                    <a:lstStyle/>
                    <a:p>
                      <a:pPr algn="ctr" fontAlgn="b"/>
                      <a:r>
                        <a:rPr lang="en-US" sz="800" b="1" i="0" u="none" strike="noStrike">
                          <a:solidFill>
                            <a:srgbClr val="FFFFFF"/>
                          </a:solidFill>
                          <a:effectLst/>
                          <a:latin typeface="Arial" panose="020B0604020202020204" pitchFamily="34" charset="0"/>
                        </a:rPr>
                        <a:t>State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33399"/>
                    </a:solidFill>
                  </a:tcPr>
                </a:tc>
                <a:extLst>
                  <a:ext uri="{0D108BD9-81ED-4DB2-BD59-A6C34878D82A}">
                    <a16:rowId xmlns:a16="http://schemas.microsoft.com/office/drawing/2014/main" val="2914411924"/>
                  </a:ext>
                </a:extLst>
              </a:tr>
              <a:tr h="161925">
                <a:tc>
                  <a:txBody>
                    <a:bodyPr/>
                    <a:lstStyle/>
                    <a:p>
                      <a:pPr algn="l" fontAlgn="b"/>
                      <a:r>
                        <a:rPr lang="en-US" sz="800" b="0" i="0" u="none" strike="noStrike">
                          <a:effectLst/>
                          <a:latin typeface="Arial" panose="020B0604020202020204" pitchFamily="34" charset="0"/>
                        </a:rPr>
                        <a:t>9 and Under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12.80%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9113235"/>
                  </a:ext>
                </a:extLst>
              </a:tr>
              <a:tr h="161925">
                <a:tc>
                  <a:txBody>
                    <a:bodyPr/>
                    <a:lstStyle/>
                    <a:p>
                      <a:pPr algn="l" fontAlgn="b"/>
                      <a:r>
                        <a:rPr lang="en-US" sz="800" b="0" i="0" u="none" strike="noStrike">
                          <a:effectLst/>
                          <a:latin typeface="Arial" panose="020B0604020202020204" pitchFamily="34" charset="0"/>
                        </a:rPr>
                        <a:t>10 to 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9.70%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243567052"/>
                  </a:ext>
                </a:extLst>
              </a:tr>
              <a:tr h="161925">
                <a:tc>
                  <a:txBody>
                    <a:bodyPr/>
                    <a:lstStyle/>
                    <a:p>
                      <a:pPr algn="l" fontAlgn="b"/>
                      <a:r>
                        <a:rPr lang="en-US" sz="800" b="0" i="0" u="none" strike="noStrike">
                          <a:effectLst/>
                          <a:latin typeface="Arial" panose="020B0604020202020204" pitchFamily="34" charset="0"/>
                        </a:rPr>
                        <a:t>20 to 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14.90%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14.20%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2276448"/>
                  </a:ext>
                </a:extLst>
              </a:tr>
              <a:tr h="161925">
                <a:tc>
                  <a:txBody>
                    <a:bodyPr/>
                    <a:lstStyle/>
                    <a:p>
                      <a:pPr algn="l" fontAlgn="b"/>
                      <a:r>
                        <a:rPr lang="en-US" sz="800" b="0" i="0" u="none" strike="noStrike">
                          <a:effectLst/>
                          <a:latin typeface="Arial" panose="020B0604020202020204" pitchFamily="34" charset="0"/>
                        </a:rPr>
                        <a:t>30 to 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17.30%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16.20%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15.90%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808231582"/>
                  </a:ext>
                </a:extLst>
              </a:tr>
              <a:tr h="161925">
                <a:tc>
                  <a:txBody>
                    <a:bodyPr/>
                    <a:lstStyle/>
                    <a:p>
                      <a:pPr algn="l" fontAlgn="b"/>
                      <a:r>
                        <a:rPr lang="en-US" sz="800" b="0" i="0" u="none" strike="noStrike">
                          <a:effectLst/>
                          <a:latin typeface="Arial" panose="020B0604020202020204" pitchFamily="34" charset="0"/>
                        </a:rPr>
                        <a:t>40 to 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14.10%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14.70%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6479795"/>
                  </a:ext>
                </a:extLst>
              </a:tr>
              <a:tr h="161925">
                <a:tc>
                  <a:txBody>
                    <a:bodyPr/>
                    <a:lstStyle/>
                    <a:p>
                      <a:pPr algn="l" fontAlgn="b"/>
                      <a:r>
                        <a:rPr lang="en-US" sz="800" b="0" i="0" u="none" strike="noStrike">
                          <a:effectLst/>
                          <a:latin typeface="Arial" panose="020B0604020202020204" pitchFamily="34" charset="0"/>
                        </a:rPr>
                        <a:t>50 to 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12.70%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13.40%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3833842015"/>
                  </a:ext>
                </a:extLst>
              </a:tr>
              <a:tr h="161925">
                <a:tc>
                  <a:txBody>
                    <a:bodyPr/>
                    <a:lstStyle/>
                    <a:p>
                      <a:pPr algn="l" fontAlgn="b"/>
                      <a:r>
                        <a:rPr lang="en-US" sz="800" b="0" i="0" u="none" strike="noStrike">
                          <a:effectLst/>
                          <a:latin typeface="Arial" panose="020B0604020202020204" pitchFamily="34" charset="0"/>
                        </a:rPr>
                        <a:t>60 to 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9.10%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9.90%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2561330"/>
                  </a:ext>
                </a:extLst>
              </a:tr>
              <a:tr h="161925">
                <a:tc>
                  <a:txBody>
                    <a:bodyPr/>
                    <a:lstStyle/>
                    <a:p>
                      <a:pPr algn="l" fontAlgn="b"/>
                      <a:r>
                        <a:rPr lang="en-US" sz="800" b="0" i="0" u="none" strike="noStrike">
                          <a:effectLst/>
                          <a:latin typeface="Arial" panose="020B0604020202020204" pitchFamily="34" charset="0"/>
                        </a:rPr>
                        <a:t>70 to 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5.40%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r" fontAlgn="b"/>
                      <a:r>
                        <a:rPr lang="en-US" sz="800" b="0" i="0" u="none" strike="noStrike">
                          <a:effectLst/>
                          <a:latin typeface="Arial" panose="020B0604020202020204" pitchFamily="34" charset="0"/>
                        </a:rPr>
                        <a:t>6.60%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2543372870"/>
                  </a:ext>
                </a:extLst>
              </a:tr>
              <a:tr h="161925">
                <a:tc>
                  <a:txBody>
                    <a:bodyPr/>
                    <a:lstStyle/>
                    <a:p>
                      <a:pPr algn="l" fontAlgn="b"/>
                      <a:r>
                        <a:rPr lang="en-US" sz="800" b="0" i="0" u="none" strike="noStrike">
                          <a:effectLst/>
                          <a:latin typeface="Arial" panose="020B0604020202020204" pitchFamily="34" charset="0"/>
                        </a:rPr>
                        <a:t>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effectLst/>
                          <a:latin typeface="Arial" panose="020B0604020202020204" pitchFamily="34" charset="0"/>
                        </a:rPr>
                        <a:t>4.50%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7277511"/>
                  </a:ext>
                </a:extLst>
              </a:tr>
            </a:tbl>
          </a:graphicData>
        </a:graphic>
      </p:graphicFrame>
      <p:sp>
        <p:nvSpPr>
          <p:cNvPr id="14" name="Rectangle: Rounded Corners 13">
            <a:hlinkClick r:id="rId5" action="ppaction://hlinksldjump"/>
            <a:extLst>
              <a:ext uri="{FF2B5EF4-FFF2-40B4-BE49-F238E27FC236}">
                <a16:creationId xmlns:a16="http://schemas.microsoft.com/office/drawing/2014/main" id="{D42015DB-45F3-4682-A354-66EF3FBDAB7F}"/>
              </a:ext>
            </a:extLst>
          </p:cNvPr>
          <p:cNvSpPr/>
          <p:nvPr/>
        </p:nvSpPr>
        <p:spPr>
          <a:xfrm>
            <a:off x="8184575" y="6188596"/>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Tree>
    <p:extLst>
      <p:ext uri="{BB962C8B-B14F-4D97-AF65-F5344CB8AC3E}">
        <p14:creationId xmlns:p14="http://schemas.microsoft.com/office/powerpoint/2010/main" val="407201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Graphic spid="1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D61AD-3166-46D3-AE44-409760FB9647}"/>
              </a:ext>
            </a:extLst>
          </p:cNvPr>
          <p:cNvSpPr>
            <a:spLocks noGrp="1"/>
          </p:cNvSpPr>
          <p:nvPr>
            <p:ph type="title"/>
          </p:nvPr>
        </p:nvSpPr>
        <p:spPr>
          <a:xfrm>
            <a:off x="1285157" y="16806"/>
            <a:ext cx="10515600" cy="852241"/>
          </a:xfrm>
        </p:spPr>
        <p:txBody>
          <a:bodyPr>
            <a:normAutofit/>
          </a:bodyPr>
          <a:lstStyle/>
          <a:p>
            <a:pPr algn="ctr"/>
            <a:r>
              <a:rPr lang="en-US" sz="4000" dirty="0"/>
              <a:t>Market Analysis (Continued)</a:t>
            </a:r>
          </a:p>
        </p:txBody>
      </p:sp>
      <p:sp>
        <p:nvSpPr>
          <p:cNvPr id="5" name="Rectangle 1">
            <a:extLst>
              <a:ext uri="{FF2B5EF4-FFF2-40B4-BE49-F238E27FC236}">
                <a16:creationId xmlns:a16="http://schemas.microsoft.com/office/drawing/2014/main" id="{C597E096-B621-49D0-B07A-600CC8C25C85}"/>
              </a:ext>
            </a:extLst>
          </p:cNvPr>
          <p:cNvSpPr>
            <a:spLocks noChangeArrowheads="1"/>
          </p:cNvSpPr>
          <p:nvPr/>
        </p:nvSpPr>
        <p:spPr bwMode="auto">
          <a:xfrm>
            <a:off x="1285157" y="1141035"/>
            <a:ext cx="4749336"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Industry Overview</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Within the United States, there are nearly 440,000 companies that provide in home care services (non-medical and skilled). The industry employs over 1.9 million people. Aggregate revenues are $97 billion.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The industry is set for expansive growth over the next twenty years as more people from the baby boomer generation require a greater degree of care. The Company will be in an excellent position to capitalize on this growth of the industry moving forward.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One of the reasons that the industry is set for major growth is that many families prefer to have their loved ones remain in their home versus in an assisted living or nursing home facility (unless it is absolutely necessary). The number of companies entering the market is expected to increase as demand grows over the next ten years.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p:txBody>
      </p:sp>
      <p:pic>
        <p:nvPicPr>
          <p:cNvPr id="11" name="Picture 10">
            <a:extLst>
              <a:ext uri="{FF2B5EF4-FFF2-40B4-BE49-F238E27FC236}">
                <a16:creationId xmlns:a16="http://schemas.microsoft.com/office/drawing/2014/main" id="{EB9EBB5F-5A93-4DC3-B16B-BB003554E9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5481" y="1259175"/>
            <a:ext cx="4749336" cy="3482846"/>
          </a:xfrm>
          <a:prstGeom prst="rect">
            <a:avLst/>
          </a:prstGeom>
        </p:spPr>
      </p:pic>
      <p:graphicFrame>
        <p:nvGraphicFramePr>
          <p:cNvPr id="12" name="Table 11">
            <a:extLst>
              <a:ext uri="{FF2B5EF4-FFF2-40B4-BE49-F238E27FC236}">
                <a16:creationId xmlns:a16="http://schemas.microsoft.com/office/drawing/2014/main" id="{72FDE892-9C8E-41EF-8FEE-4DD53692B5D9}"/>
              </a:ext>
            </a:extLst>
          </p:cNvPr>
          <p:cNvGraphicFramePr>
            <a:graphicFrameLocks noGrp="1"/>
          </p:cNvGraphicFramePr>
          <p:nvPr>
            <p:extLst>
              <p:ext uri="{D42A27DB-BD31-4B8C-83A1-F6EECF244321}">
                <p14:modId xmlns:p14="http://schemas.microsoft.com/office/powerpoint/2010/main" val="2317204945"/>
              </p:ext>
            </p:extLst>
          </p:nvPr>
        </p:nvGraphicFramePr>
        <p:xfrm>
          <a:off x="7705042" y="4941664"/>
          <a:ext cx="3340757" cy="1047289"/>
        </p:xfrm>
        <a:graphic>
          <a:graphicData uri="http://schemas.openxmlformats.org/drawingml/2006/table">
            <a:tbl>
              <a:tblPr/>
              <a:tblGrid>
                <a:gridCol w="2418072">
                  <a:extLst>
                    <a:ext uri="{9D8B030D-6E8A-4147-A177-3AD203B41FA5}">
                      <a16:colId xmlns:a16="http://schemas.microsoft.com/office/drawing/2014/main" val="3693309264"/>
                    </a:ext>
                  </a:extLst>
                </a:gridCol>
                <a:gridCol w="922685">
                  <a:extLst>
                    <a:ext uri="{9D8B030D-6E8A-4147-A177-3AD203B41FA5}">
                      <a16:colId xmlns:a16="http://schemas.microsoft.com/office/drawing/2014/main" val="885014409"/>
                    </a:ext>
                  </a:extLst>
                </a:gridCol>
              </a:tblGrid>
              <a:tr h="222049">
                <a:tc>
                  <a:txBody>
                    <a:bodyPr/>
                    <a:lstStyle/>
                    <a:p>
                      <a:pPr algn="l" fontAlgn="b"/>
                      <a:r>
                        <a:rPr lang="en-US" sz="800" b="1" i="0" u="none" strike="noStrike" dirty="0">
                          <a:solidFill>
                            <a:srgbClr val="FFFFFF"/>
                          </a:solidFill>
                          <a:effectLst/>
                          <a:latin typeface="Arial" panose="020B0604020202020204" pitchFamily="34" charset="0"/>
                        </a:rPr>
                        <a:t>Population Size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US" sz="800" b="1" i="0" u="none" strike="noStrike" dirty="0">
                          <a:solidFill>
                            <a:srgbClr val="FFFFFF"/>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3589546958"/>
                  </a:ext>
                </a:extLst>
              </a:tr>
              <a:tr h="275080">
                <a:tc>
                  <a:txBody>
                    <a:bodyPr/>
                    <a:lstStyle/>
                    <a:p>
                      <a:pPr algn="l" fontAlgn="b"/>
                      <a:r>
                        <a:rPr lang="en-US" sz="800" b="0" i="0" u="none" strike="noStrike" dirty="0">
                          <a:effectLst/>
                          <a:latin typeface="Arial" panose="020B0604020202020204" pitchFamily="34" charset="0"/>
                        </a:rPr>
                        <a:t>1.5 Miles (Red)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effectLst/>
                          <a:latin typeface="Arial" panose="020B0604020202020204" pitchFamily="34" charset="0"/>
                        </a:rPr>
                        <a:t>30,000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3096184"/>
                  </a:ext>
                </a:extLst>
              </a:tr>
              <a:tr h="275080">
                <a:tc>
                  <a:txBody>
                    <a:bodyPr/>
                    <a:lstStyle/>
                    <a:p>
                      <a:pPr algn="l" fontAlgn="b"/>
                      <a:r>
                        <a:rPr lang="en-US" sz="800" b="0" i="0" u="none" strike="noStrike">
                          <a:effectLst/>
                          <a:latin typeface="Arial" panose="020B0604020202020204" pitchFamily="34" charset="0"/>
                        </a:rPr>
                        <a:t>3 Miles (Blue)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effectLst/>
                          <a:latin typeface="Arial" panose="020B0604020202020204" pitchFamily="34" charset="0"/>
                        </a:rPr>
                        <a:t>100,000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5678782"/>
                  </a:ext>
                </a:extLst>
              </a:tr>
              <a:tr h="275080">
                <a:tc>
                  <a:txBody>
                    <a:bodyPr/>
                    <a:lstStyle/>
                    <a:p>
                      <a:pPr algn="l" fontAlgn="b"/>
                      <a:r>
                        <a:rPr lang="en-US" sz="800" b="0" i="0" u="none" strike="noStrike" dirty="0">
                          <a:effectLst/>
                          <a:latin typeface="Arial" panose="020B0604020202020204" pitchFamily="34" charset="0"/>
                        </a:rPr>
                        <a:t>5 Miles (Green)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dirty="0">
                          <a:effectLst/>
                          <a:latin typeface="Arial" panose="020B0604020202020204" pitchFamily="34" charset="0"/>
                        </a:rPr>
                        <a:t>325,000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6837519"/>
                  </a:ext>
                </a:extLst>
              </a:tr>
            </a:tbl>
          </a:graphicData>
        </a:graphic>
      </p:graphicFrame>
      <p:sp>
        <p:nvSpPr>
          <p:cNvPr id="10" name="Rectangle 9">
            <a:extLst>
              <a:ext uri="{FF2B5EF4-FFF2-40B4-BE49-F238E27FC236}">
                <a16:creationId xmlns:a16="http://schemas.microsoft.com/office/drawing/2014/main" id="{B9B2A26B-FEFA-41EF-A0BA-F5E2E9C74508}"/>
              </a:ext>
            </a:extLst>
          </p:cNvPr>
          <p:cNvSpPr/>
          <p:nvPr/>
        </p:nvSpPr>
        <p:spPr>
          <a:xfrm>
            <a:off x="-4" y="10633"/>
            <a:ext cx="935669" cy="683673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hlinkClick r:id="rId3" action="ppaction://hlinksldjump"/>
            <a:extLst>
              <a:ext uri="{FF2B5EF4-FFF2-40B4-BE49-F238E27FC236}">
                <a16:creationId xmlns:a16="http://schemas.microsoft.com/office/drawing/2014/main" id="{7F293159-12A5-40B5-BE87-E5910E146B51}"/>
              </a:ext>
            </a:extLst>
          </p:cNvPr>
          <p:cNvSpPr/>
          <p:nvPr/>
        </p:nvSpPr>
        <p:spPr>
          <a:xfrm>
            <a:off x="8184575" y="6188596"/>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Table of Contents</a:t>
            </a:r>
          </a:p>
        </p:txBody>
      </p:sp>
      <p:sp>
        <p:nvSpPr>
          <p:cNvPr id="17" name="Rectangle: Rounded Corners 16">
            <a:hlinkClick r:id="rId4" action="ppaction://hlinksldjump"/>
            <a:extLst>
              <a:ext uri="{FF2B5EF4-FFF2-40B4-BE49-F238E27FC236}">
                <a16:creationId xmlns:a16="http://schemas.microsoft.com/office/drawing/2014/main" id="{96E3FAEF-85E2-4DA7-9CA4-8B8AEE0A5EC1}"/>
              </a:ext>
            </a:extLst>
          </p:cNvPr>
          <p:cNvSpPr/>
          <p:nvPr/>
        </p:nvSpPr>
        <p:spPr>
          <a:xfrm>
            <a:off x="2173948" y="6230373"/>
            <a:ext cx="2381693" cy="25617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a:t>
            </a:r>
          </a:p>
        </p:txBody>
      </p:sp>
    </p:spTree>
    <p:extLst>
      <p:ext uri="{BB962C8B-B14F-4D97-AF65-F5344CB8AC3E}">
        <p14:creationId xmlns:p14="http://schemas.microsoft.com/office/powerpoint/2010/main" val="3567728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692</TotalTime>
  <Words>3140</Words>
  <Application>Microsoft Office PowerPoint</Application>
  <PresentationFormat>Widescreen</PresentationFormat>
  <Paragraphs>778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Times New Roman</vt:lpstr>
      <vt:lpstr>Office Theme</vt:lpstr>
      <vt:lpstr>PowerPoint Presentation</vt:lpstr>
      <vt:lpstr>Table of Contents</vt:lpstr>
      <vt:lpstr>Executive Summary</vt:lpstr>
      <vt:lpstr>PowerPoint Presentation</vt:lpstr>
      <vt:lpstr>The Financing</vt:lpstr>
      <vt:lpstr> Operations</vt:lpstr>
      <vt:lpstr>Market and Industry Analysis</vt:lpstr>
      <vt:lpstr>Market Analysis (Continued)</vt:lpstr>
      <vt:lpstr>Market Analysis (Continued)</vt:lpstr>
      <vt:lpstr>Marketing Operations</vt:lpstr>
      <vt:lpstr>Organizational Plan</vt:lpstr>
      <vt:lpstr>Financial Plan</vt:lpstr>
      <vt:lpstr>Profit and Loss Statement</vt:lpstr>
      <vt:lpstr>Cash Flow Analysis</vt:lpstr>
      <vt:lpstr>Balance Sheet</vt:lpstr>
      <vt:lpstr>Breakeven Analysis and Business Ratios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Matthew Deutsch</cp:lastModifiedBy>
  <cp:revision>117</cp:revision>
  <dcterms:created xsi:type="dcterms:W3CDTF">2021-01-17T16:26:02Z</dcterms:created>
  <dcterms:modified xsi:type="dcterms:W3CDTF">2021-08-12T14:10:53Z</dcterms:modified>
</cp:coreProperties>
</file>